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4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20" r:id="rId2"/>
    <p:sldId id="321" r:id="rId3"/>
    <p:sldId id="331" r:id="rId4"/>
    <p:sldId id="332" r:id="rId5"/>
    <p:sldId id="333" r:id="rId6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BDE50"/>
    <a:srgbClr val="82E36B"/>
    <a:srgbClr val="00FF00"/>
    <a:srgbClr val="69BF90"/>
    <a:srgbClr val="FE6D5E"/>
    <a:srgbClr val="43D2D5"/>
    <a:srgbClr val="ECFE06"/>
    <a:srgbClr val="F1FC8C"/>
    <a:srgbClr val="F06324"/>
    <a:srgbClr val="D600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05" autoAdjust="0"/>
    <p:restoredTop sz="94660"/>
  </p:normalViewPr>
  <p:slideViewPr>
    <p:cSldViewPr>
      <p:cViewPr>
        <p:scale>
          <a:sx n="101" d="100"/>
          <a:sy n="101" d="100"/>
        </p:scale>
        <p:origin x="-102" y="-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4"/>
    </mc:Choice>
    <mc:Fallback>
      <c:style val="34"/>
    </mc:Fallback>
  </mc:AlternateContent>
  <c:chart>
    <c:autoTitleDeleted val="1"/>
    <c:view3D>
      <c:rotX val="10"/>
      <c:rotY val="0"/>
      <c:depthPercent val="100"/>
      <c:rAngAx val="0"/>
      <c:perspective val="30"/>
    </c:view3D>
    <c:floor>
      <c:thickness val="0"/>
      <c:spPr>
        <a:solidFill>
          <a:schemeClr val="bg1">
            <a:lumMod val="85000"/>
            <a:alpha val="30000"/>
          </a:schemeClr>
        </a:solidFill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4.6808510638297871E-2"/>
          <c:y val="0.12857142857143194"/>
          <c:w val="0.86808510638297964"/>
          <c:h val="0.7285714285714286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00602B"/>
              </a:solidFill>
              <a:ln w="9220">
                <a:noFill/>
              </a:ln>
            </c:spPr>
          </c:dPt>
          <c:dPt>
            <c:idx val="1"/>
            <c:invertIfNegative val="0"/>
            <c:bubble3D val="0"/>
            <c:spPr>
              <a:solidFill>
                <a:schemeClr val="tx2">
                  <a:lumMod val="75000"/>
                </a:schemeClr>
              </a:solidFill>
              <a:ln w="9220">
                <a:noFill/>
              </a:ln>
            </c:spPr>
          </c:dPt>
          <c:dLbls>
            <c:dLbl>
              <c:idx val="0"/>
              <c:layout>
                <c:manualLayout>
                  <c:x val="8.190291453651799E-3"/>
                  <c:y val="-0.14182968242713742"/>
                </c:manualLayout>
              </c:layout>
              <c:tx>
                <c:rich>
                  <a:bodyPr/>
                  <a:lstStyle/>
                  <a:p>
                    <a:pPr>
                      <a:defRPr b="1"/>
                    </a:pPr>
                    <a:r>
                      <a:rPr lang="ru-RU" sz="1400" dirty="0" smtClean="0"/>
                      <a:t>24 881,9</a:t>
                    </a:r>
                    <a:endParaRPr lang="ru-RU" sz="1400" dirty="0"/>
                  </a:p>
                </c:rich>
              </c:tx>
              <c:spPr>
                <a:noFill/>
                <a:ln w="24591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3.843527909742051E-3"/>
                  <c:y val="-6.3101093405978304E-2"/>
                </c:manualLayout>
              </c:layout>
              <c:tx>
                <c:rich>
                  <a:bodyPr/>
                  <a:lstStyle/>
                  <a:p>
                    <a:pPr>
                      <a:defRPr b="1"/>
                    </a:pPr>
                    <a:r>
                      <a:rPr lang="ru-RU" sz="1400" dirty="0" smtClean="0"/>
                      <a:t>25 369,8</a:t>
                    </a:r>
                    <a:endParaRPr lang="ru-RU" sz="1400" dirty="0"/>
                  </a:p>
                </c:rich>
              </c:tx>
              <c:spPr>
                <a:noFill/>
                <a:ln w="24591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" sourceLinked="0"/>
            <c:spPr>
              <a:noFill/>
              <a:ln w="24591">
                <a:noFill/>
              </a:ln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2015 год</c:v>
                </c:pt>
                <c:pt idx="1">
                  <c:v>2016 год</c:v>
                </c:pt>
              </c:strCache>
            </c:strRef>
          </c:cat>
          <c:val>
            <c:numRef>
              <c:f>Лист1!$B$2:$B$3</c:f>
              <c:numCache>
                <c:formatCode>0</c:formatCode>
                <c:ptCount val="2"/>
                <c:pt idx="0">
                  <c:v>165.95744680851064</c:v>
                </c:pt>
                <c:pt idx="1">
                  <c:v>195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6"/>
        <c:gapDepth val="254"/>
        <c:shape val="cylinder"/>
        <c:axId val="82474496"/>
        <c:axId val="82476032"/>
        <c:axId val="0"/>
      </c:bar3DChart>
      <c:catAx>
        <c:axId val="824744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742" b="1"/>
            </a:pPr>
            <a:endParaRPr lang="ru-RU"/>
          </a:p>
        </c:txPr>
        <c:crossAx val="82476032"/>
        <c:crosses val="autoZero"/>
        <c:auto val="1"/>
        <c:lblAlgn val="ctr"/>
        <c:lblOffset val="100"/>
        <c:tickLblSkip val="1"/>
        <c:noMultiLvlLbl val="0"/>
      </c:catAx>
      <c:valAx>
        <c:axId val="82476032"/>
        <c:scaling>
          <c:orientation val="minMax"/>
          <c:max val="200"/>
          <c:min val="70"/>
        </c:scaling>
        <c:delete val="1"/>
        <c:axPos val="l"/>
        <c:numFmt formatCode="0" sourceLinked="1"/>
        <c:majorTickMark val="out"/>
        <c:minorTickMark val="none"/>
        <c:tickLblPos val="none"/>
        <c:crossAx val="82474496"/>
        <c:crosses val="autoZero"/>
        <c:crossBetween val="between"/>
      </c:valAx>
      <c:spPr>
        <a:noFill/>
        <a:ln w="25374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36">
          <a:latin typeface="Arial" pitchFamily="34" charset="0"/>
          <a:cs typeface="Arial" pitchFamily="34" charset="0"/>
        </a:defRPr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4"/>
    </mc:Choice>
    <mc:Fallback>
      <c:style val="34"/>
    </mc:Fallback>
  </mc:AlternateContent>
  <c:chart>
    <c:autoTitleDeleted val="1"/>
    <c:view3D>
      <c:rotX val="10"/>
      <c:rotY val="0"/>
      <c:depthPercent val="100"/>
      <c:rAngAx val="0"/>
      <c:perspective val="30"/>
    </c:view3D>
    <c:floor>
      <c:thickness val="0"/>
      <c:spPr>
        <a:solidFill>
          <a:schemeClr val="bg1">
            <a:lumMod val="85000"/>
            <a:alpha val="30000"/>
          </a:schemeClr>
        </a:solidFill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3.8031319910515789E-2"/>
          <c:y val="0.10756972111553822"/>
          <c:w val="0.86800894854586164"/>
          <c:h val="0.73306772908366458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00602B"/>
              </a:solidFill>
              <a:ln w="9566">
                <a:noFill/>
              </a:ln>
            </c:spPr>
          </c:dPt>
          <c:dPt>
            <c:idx val="1"/>
            <c:invertIfNegative val="0"/>
            <c:bubble3D val="0"/>
            <c:spPr>
              <a:solidFill>
                <a:schemeClr val="tx2">
                  <a:lumMod val="75000"/>
                </a:schemeClr>
              </a:solidFill>
              <a:ln w="9566">
                <a:noFill/>
              </a:ln>
            </c:spPr>
          </c:dPt>
          <c:dLbls>
            <c:dLbl>
              <c:idx val="0"/>
              <c:layout>
                <c:manualLayout>
                  <c:x val="4.3540592945796999E-2"/>
                  <c:y val="1.3455409134538547E-4"/>
                </c:manualLayout>
              </c:layout>
              <c:tx>
                <c:rich>
                  <a:bodyPr/>
                  <a:lstStyle/>
                  <a:p>
                    <a:pPr>
                      <a:defRPr sz="1700" b="1"/>
                    </a:pPr>
                    <a:r>
                      <a:rPr lang="ru-RU" sz="1400" dirty="0" smtClean="0"/>
                      <a:t>24 191,0</a:t>
                    </a:r>
                    <a:endParaRPr lang="ru-RU" sz="1400" dirty="0"/>
                  </a:p>
                </c:rich>
              </c:tx>
              <c:spPr>
                <a:noFill/>
                <a:ln w="25507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1.2385476134430845E-3"/>
                  <c:y val="-2.9191029567060198E-2"/>
                </c:manualLayout>
              </c:layout>
              <c:tx>
                <c:rich>
                  <a:bodyPr/>
                  <a:lstStyle/>
                  <a:p>
                    <a:pPr>
                      <a:defRPr sz="1700" b="1"/>
                    </a:pPr>
                    <a:r>
                      <a:rPr lang="ru-RU" sz="1400" dirty="0" smtClean="0"/>
                      <a:t>21275,6</a:t>
                    </a:r>
                    <a:endParaRPr lang="ru-RU" sz="1400" dirty="0"/>
                  </a:p>
                </c:rich>
              </c:tx>
              <c:spPr>
                <a:noFill/>
                <a:ln w="25507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" sourceLinked="0"/>
            <c:spPr>
              <a:noFill/>
              <a:ln w="25507">
                <a:noFill/>
              </a:ln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2015 год</c:v>
                </c:pt>
                <c:pt idx="1">
                  <c:v>2016 год</c:v>
                </c:pt>
              </c:strCache>
            </c:strRef>
          </c:cat>
          <c:val>
            <c:numRef>
              <c:f>Лист1!$B$2:$B$3</c:f>
              <c:numCache>
                <c:formatCode>0</c:formatCode>
                <c:ptCount val="2"/>
                <c:pt idx="0">
                  <c:v>165.95744680851064</c:v>
                </c:pt>
                <c:pt idx="1">
                  <c:v>195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6"/>
        <c:gapDepth val="254"/>
        <c:shape val="cylinder"/>
        <c:axId val="84103936"/>
        <c:axId val="84105472"/>
        <c:axId val="0"/>
      </c:bar3DChart>
      <c:catAx>
        <c:axId val="841039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8" b="1"/>
            </a:pPr>
            <a:endParaRPr lang="ru-RU"/>
          </a:p>
        </c:txPr>
        <c:crossAx val="84105472"/>
        <c:crosses val="autoZero"/>
        <c:auto val="1"/>
        <c:lblAlgn val="ctr"/>
        <c:lblOffset val="100"/>
        <c:noMultiLvlLbl val="0"/>
      </c:catAx>
      <c:valAx>
        <c:axId val="84105472"/>
        <c:scaling>
          <c:orientation val="minMax"/>
          <c:max val="200"/>
          <c:min val="70"/>
        </c:scaling>
        <c:delete val="1"/>
        <c:axPos val="l"/>
        <c:numFmt formatCode="0" sourceLinked="1"/>
        <c:majorTickMark val="out"/>
        <c:minorTickMark val="none"/>
        <c:tickLblPos val="none"/>
        <c:crossAx val="84103936"/>
        <c:crosses val="autoZero"/>
        <c:crossBetween val="between"/>
      </c:valAx>
      <c:spPr>
        <a:noFill/>
        <a:ln w="25412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2009">
          <a:latin typeface="Arial" pitchFamily="34" charset="0"/>
          <a:cs typeface="Arial" pitchFamily="34" charset="0"/>
        </a:defRPr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6126026655940268E-2"/>
          <c:y val="0"/>
          <c:w val="0.93657671334808223"/>
          <c:h val="0.7726439093128361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00CC00"/>
              </a:solidFill>
            </c:spPr>
          </c:dPt>
          <c:dPt>
            <c:idx val="1"/>
            <c:invertIfNegative val="0"/>
            <c:bubble3D val="0"/>
            <c:spPr>
              <a:solidFill>
                <a:srgbClr val="FF0000"/>
              </a:solidFill>
            </c:spPr>
          </c:dPt>
          <c:dLbls>
            <c:dLbl>
              <c:idx val="0"/>
              <c:layout>
                <c:manualLayout>
                  <c:x val="2.5945889993966388E-2"/>
                  <c:y val="-5.9952993548562934E-2"/>
                </c:manualLayout>
              </c:layout>
              <c:tx>
                <c:rich>
                  <a:bodyPr/>
                  <a:lstStyle/>
                  <a:p>
                    <a:r>
                      <a:rPr lang="ru-RU" sz="1800" dirty="0" smtClean="0"/>
                      <a:t>24881,9</a:t>
                    </a:r>
                    <a:endParaRPr lang="en-US" sz="1800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8828766659962653E-2"/>
                  <c:y val="-6.7447117742132509E-2"/>
                </c:manualLayout>
              </c:layout>
              <c:tx>
                <c:rich>
                  <a:bodyPr/>
                  <a:lstStyle/>
                  <a:p>
                    <a:r>
                      <a:rPr lang="ru-RU" sz="1800" dirty="0" smtClean="0"/>
                      <a:t>25369,8</a:t>
                    </a:r>
                    <a:endParaRPr lang="en-US" sz="1800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gradFill rotWithShape="1">
                <a:gsLst>
                  <a:gs pos="0">
                    <a:schemeClr val="dk1">
                      <a:tint val="50000"/>
                      <a:satMod val="300000"/>
                    </a:schemeClr>
                  </a:gs>
                  <a:gs pos="35000">
                    <a:schemeClr val="dk1">
                      <a:tint val="37000"/>
                      <a:satMod val="300000"/>
                    </a:schemeClr>
                  </a:gs>
                  <a:gs pos="100000">
                    <a:schemeClr val="dk1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dk1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txPr>
              <a:bodyPr/>
              <a:lstStyle/>
              <a:p>
                <a:pPr>
                  <a:defRPr sz="2000" b="1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2015 год</c:v>
                </c:pt>
                <c:pt idx="1">
                  <c:v>2016 год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28310.799999999999</c:v>
                </c:pt>
                <c:pt idx="1">
                  <c:v>25907.5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3"/>
        <c:gapDepth val="146"/>
        <c:shape val="cylinder"/>
        <c:axId val="84187392"/>
        <c:axId val="95367168"/>
        <c:axId val="0"/>
      </c:bar3DChart>
      <c:catAx>
        <c:axId val="84187392"/>
        <c:scaling>
          <c:orientation val="minMax"/>
        </c:scaling>
        <c:delete val="0"/>
        <c:axPos val="b"/>
        <c:majorTickMark val="out"/>
        <c:minorTickMark val="none"/>
        <c:tickLblPos val="nextTo"/>
        <c:crossAx val="95367168"/>
        <c:crosses val="autoZero"/>
        <c:auto val="1"/>
        <c:lblAlgn val="ctr"/>
        <c:lblOffset val="100"/>
        <c:noMultiLvlLbl val="0"/>
      </c:catAx>
      <c:valAx>
        <c:axId val="95367168"/>
        <c:scaling>
          <c:orientation val="minMax"/>
          <c:max val="1300"/>
          <c:min val="1"/>
        </c:scaling>
        <c:delete val="1"/>
        <c:axPos val="l"/>
        <c:numFmt formatCode="General" sourceLinked="1"/>
        <c:majorTickMark val="out"/>
        <c:minorTickMark val="none"/>
        <c:tickLblPos val="none"/>
        <c:crossAx val="8418739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8793742761315172E-2"/>
          <c:y val="0.15575169382896906"/>
          <c:w val="0.48819319486191459"/>
          <c:h val="0.4826323017762314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22"/>
          <c:dPt>
            <c:idx val="0"/>
            <c:bubble3D val="0"/>
            <c:spPr>
              <a:solidFill>
                <a:srgbClr val="0033CC"/>
              </a:solidFill>
            </c:spPr>
          </c:dPt>
          <c:dPt>
            <c:idx val="2"/>
            <c:bubble3D val="0"/>
            <c:spPr>
              <a:solidFill>
                <a:srgbClr val="00CC00"/>
              </a:solidFill>
            </c:spPr>
          </c:dPt>
          <c:dPt>
            <c:idx val="3"/>
            <c:bubble3D val="0"/>
            <c:spPr>
              <a:solidFill>
                <a:srgbClr val="33007E"/>
              </a:solidFill>
            </c:spPr>
          </c:dPt>
          <c:dPt>
            <c:idx val="4"/>
            <c:bubble3D val="0"/>
            <c:spPr>
              <a:solidFill>
                <a:srgbClr val="FFFF00"/>
              </a:solidFill>
              <a:ln>
                <a:solidFill>
                  <a:srgbClr val="FFFF00"/>
                </a:solidFill>
              </a:ln>
            </c:spPr>
          </c:dPt>
          <c:dPt>
            <c:idx val="5"/>
            <c:bubble3D val="0"/>
            <c:spPr>
              <a:solidFill>
                <a:srgbClr val="D60093"/>
              </a:solidFill>
            </c:spPr>
          </c:dPt>
          <c:dPt>
            <c:idx val="6"/>
            <c:bubble3D val="0"/>
            <c:spPr>
              <a:solidFill>
                <a:srgbClr val="00B0F0"/>
              </a:solidFill>
            </c:spPr>
          </c:dPt>
          <c:dPt>
            <c:idx val="7"/>
            <c:bubble3D val="0"/>
            <c:spPr>
              <a:solidFill>
                <a:srgbClr val="FF3300"/>
              </a:solidFill>
            </c:spPr>
          </c:dPt>
          <c:dPt>
            <c:idx val="8"/>
            <c:bubble3D val="0"/>
            <c:spPr>
              <a:solidFill>
                <a:schemeClr val="accent3">
                  <a:lumMod val="75000"/>
                </a:schemeClr>
              </a:solidFill>
            </c:spPr>
          </c:dPt>
          <c:dPt>
            <c:idx val="9"/>
            <c:bubble3D val="0"/>
            <c:spPr>
              <a:solidFill>
                <a:srgbClr val="7030A0"/>
              </a:solidFill>
            </c:spPr>
          </c:dPt>
          <c:dLbls>
            <c:dLbl>
              <c:idx val="0"/>
              <c:layout>
                <c:manualLayout>
                  <c:x val="-3.2289456799966892E-3"/>
                  <c:y val="-6.21276323017765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5061871832918055E-2"/>
                  <c:y val="2.9375867876852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0.12843131152968801"/>
                  <c:y val="-8.66095953122141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.1467598310921307"/>
                  <c:y val="8.98204354347312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4.0677681393513833E-2"/>
                  <c:y val="0.1030715786277550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6.7223634954763647E-2"/>
                  <c:y val="0.1024146350962841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5.9559883858043693E-2"/>
                  <c:y val="-0.1325720392433345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0"/>
                  <c:y val="0.1999289507416242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"/>
                  <c:y val="-7.86780809375572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7.2177082794562643E-3"/>
                  <c:y val="-4.95749937008137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6.2245965350755467E-2"/>
                  <c:y val="-9.167551730452300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6.2008343824236005E-4"/>
                  <c:y val="-8.93446255264612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layout>
                <c:manualLayout>
                  <c:x val="-4.2329949636730823E-4"/>
                  <c:y val="-7.15689434169566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gradFill rotWithShape="1">
                <a:gsLst>
                  <a:gs pos="0">
                    <a:schemeClr val="dk1">
                      <a:tint val="50000"/>
                      <a:satMod val="300000"/>
                    </a:schemeClr>
                  </a:gs>
                  <a:gs pos="35000">
                    <a:schemeClr val="dk1">
                      <a:tint val="37000"/>
                      <a:satMod val="300000"/>
                    </a:schemeClr>
                  </a:gs>
                  <a:gs pos="100000">
                    <a:schemeClr val="dk1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dk1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txPr>
              <a:bodyPr/>
              <a:lstStyle/>
              <a:p>
                <a:pPr>
                  <a:defRPr>
                    <a:solidFill>
                      <a:schemeClr val="dk1"/>
                    </a:solidFill>
                    <a:latin typeface="Times New Roman" pitchFamily="18" charset="0"/>
                    <a:ea typeface="+mn-ea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Лист1!$A$2:$A$11</c:f>
              <c:strCache>
                <c:ptCount val="10"/>
                <c:pt idx="0">
                  <c:v>Культура</c:v>
                </c:pt>
                <c:pt idx="1">
                  <c:v>Физкультура и спорт</c:v>
                </c:pt>
                <c:pt idx="2">
                  <c:v>Национальная оборона</c:v>
                </c:pt>
                <c:pt idx="3">
                  <c:v>Жилищно-коммунальное хозяйство</c:v>
                </c:pt>
                <c:pt idx="4">
                  <c:v>Средства массовой информации</c:v>
                </c:pt>
                <c:pt idx="5">
                  <c:v>Национальная экономика</c:v>
                </c:pt>
                <c:pt idx="6">
                  <c:v>Общегосударственные вопросы</c:v>
                </c:pt>
                <c:pt idx="7">
                  <c:v>Социальная политика</c:v>
                </c:pt>
                <c:pt idx="8">
                  <c:v>Межбюджетные трансферты</c:v>
                </c:pt>
                <c:pt idx="9">
                  <c:v>Образование</c:v>
                </c:pt>
              </c:strCache>
            </c:str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5823.6</c:v>
                </c:pt>
                <c:pt idx="1">
                  <c:v>120</c:v>
                </c:pt>
                <c:pt idx="2" formatCode="0.0">
                  <c:v>174.8</c:v>
                </c:pt>
                <c:pt idx="3">
                  <c:v>7015.1</c:v>
                </c:pt>
                <c:pt idx="4">
                  <c:v>143</c:v>
                </c:pt>
                <c:pt idx="5">
                  <c:v>5001</c:v>
                </c:pt>
                <c:pt idx="6">
                  <c:v>6708.9</c:v>
                </c:pt>
                <c:pt idx="7">
                  <c:v>148.19999999999999</c:v>
                </c:pt>
                <c:pt idx="8">
                  <c:v>211.2</c:v>
                </c:pt>
                <c:pt idx="9" formatCode="0.0">
                  <c:v>24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egendEntry>
        <c:idx val="8"/>
        <c:delete val="1"/>
      </c:legendEntry>
      <c:layout>
        <c:manualLayout>
          <c:xMode val="edge"/>
          <c:yMode val="edge"/>
          <c:x val="0.58512488763752157"/>
          <c:y val="5.4378318989196112E-3"/>
          <c:w val="0.41318184016238785"/>
          <c:h val="0.99456223238393759"/>
        </c:manualLayout>
      </c:layout>
      <c:overlay val="0"/>
      <c:spPr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c:spPr>
      <c:txPr>
        <a:bodyPr/>
        <a:lstStyle/>
        <a:p>
          <a:pPr>
            <a:defRPr sz="1600" b="1">
              <a:solidFill>
                <a:schemeClr val="dk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ln w="19050"/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E24B912-FA09-424C-A039-92599EF0734D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0D82F78-F899-417F-9357-96EBB18FD21A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800" b="1" dirty="0" smtClean="0">
              <a:latin typeface="Times New Roman" pitchFamily="18" charset="0"/>
              <a:cs typeface="Times New Roman" pitchFamily="18" charset="0"/>
            </a:rPr>
            <a:t> программы</a:t>
          </a:r>
        </a:p>
        <a:p>
          <a:r>
            <a:rPr lang="ru-RU" sz="1800" b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70,9 </a:t>
          </a:r>
          <a:r>
            <a:rPr lang="ru-RU" sz="1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процент всех расходов</a:t>
          </a:r>
          <a:endParaRPr lang="ru-RU" sz="18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25AF9F94-9B5B-42F9-8B77-B7CD49A607F6}" type="parTrans" cxnId="{EDC4D9EB-5C24-488A-80E3-8021C7A8C539}">
      <dgm:prSet/>
      <dgm:spPr/>
      <dgm:t>
        <a:bodyPr/>
        <a:lstStyle/>
        <a:p>
          <a:endParaRPr lang="ru-RU"/>
        </a:p>
      </dgm:t>
    </dgm:pt>
    <dgm:pt modelId="{2F1FF699-CFDF-45B3-A658-76BDFCFFDE09}" type="sibTrans" cxnId="{EDC4D9EB-5C24-488A-80E3-8021C7A8C539}">
      <dgm:prSet/>
      <dgm:spPr/>
      <dgm:t>
        <a:bodyPr/>
        <a:lstStyle/>
        <a:p>
          <a:endParaRPr lang="ru-RU"/>
        </a:p>
      </dgm:t>
    </dgm:pt>
    <dgm:pt modelId="{1850F981-5AF2-495A-A2EC-010857F0B83E}">
      <dgm:prSet custT="1"/>
      <dgm:spPr>
        <a:ln>
          <a:solidFill>
            <a:schemeClr val="tx1"/>
          </a:solidFill>
        </a:ln>
      </dgm:spPr>
      <dgm:t>
        <a:bodyPr/>
        <a:lstStyle/>
        <a:p>
          <a:r>
            <a:rPr lang="ru-RU" sz="1400" dirty="0" smtClean="0">
              <a:solidFill>
                <a:schemeClr val="tx1"/>
              </a:solidFill>
              <a:latin typeface="Arial Black" pitchFamily="34" charset="0"/>
              <a:cs typeface="Arial" charset="0"/>
            </a:rPr>
            <a:t>Развитие сферы </a:t>
          </a:r>
          <a:r>
            <a:rPr lang="ru-RU" sz="1400" smtClean="0">
              <a:solidFill>
                <a:schemeClr val="tx1"/>
              </a:solidFill>
              <a:latin typeface="Arial Black" pitchFamily="34" charset="0"/>
              <a:cs typeface="Arial" charset="0"/>
            </a:rPr>
            <a:t>культуры </a:t>
          </a:r>
          <a:r>
            <a:rPr lang="ru-RU" sz="1400" smtClean="0">
              <a:solidFill>
                <a:srgbClr val="FFFF00"/>
              </a:solidFill>
              <a:latin typeface="Arial Black" pitchFamily="34" charset="0"/>
              <a:cs typeface="Arial" charset="0"/>
            </a:rPr>
            <a:t>5823,6 </a:t>
          </a:r>
          <a:r>
            <a:rPr lang="ru-RU" sz="1400" dirty="0" smtClean="0">
              <a:solidFill>
                <a:srgbClr val="FFFF00"/>
              </a:solidFill>
              <a:latin typeface="Arial Black" pitchFamily="34" charset="0"/>
              <a:cs typeface="Arial" charset="0"/>
            </a:rPr>
            <a:t>тыс. рублей</a:t>
          </a:r>
          <a:endParaRPr lang="ru-RU" sz="1400" dirty="0">
            <a:solidFill>
              <a:srgbClr val="FFFF00"/>
            </a:solidFill>
            <a:latin typeface="Arial Black" pitchFamily="34" charset="0"/>
            <a:cs typeface="Arial" charset="0"/>
          </a:endParaRPr>
        </a:p>
      </dgm:t>
    </dgm:pt>
    <dgm:pt modelId="{F6BE99EF-263E-4C38-B570-107EFBCFB377}" type="parTrans" cxnId="{C95777CC-25ED-49C7-A4DB-7647B2EBD0E2}">
      <dgm:prSet/>
      <dgm:spPr/>
      <dgm:t>
        <a:bodyPr/>
        <a:lstStyle/>
        <a:p>
          <a:endParaRPr lang="ru-RU"/>
        </a:p>
      </dgm:t>
    </dgm:pt>
    <dgm:pt modelId="{EAE5AB18-B140-41C2-9FEE-48F6689B44F9}" type="sibTrans" cxnId="{C95777CC-25ED-49C7-A4DB-7647B2EBD0E2}">
      <dgm:prSet/>
      <dgm:spPr/>
      <dgm:t>
        <a:bodyPr/>
        <a:lstStyle/>
        <a:p>
          <a:endParaRPr lang="ru-RU"/>
        </a:p>
      </dgm:t>
    </dgm:pt>
    <dgm:pt modelId="{FE042B8C-58CA-4661-9889-CCD488C5DC0B}">
      <dgm:prSet custT="1"/>
      <dgm:spPr>
        <a:ln>
          <a:solidFill>
            <a:schemeClr val="tx1"/>
          </a:solidFill>
        </a:ln>
      </dgm:spPr>
      <dgm:t>
        <a:bodyPr/>
        <a:lstStyle/>
        <a:p>
          <a:r>
            <a:rPr lang="ru-RU" sz="1400" smtClean="0">
              <a:solidFill>
                <a:schemeClr val="tx1"/>
              </a:solidFill>
              <a:latin typeface="Arial Black" pitchFamily="34" charset="0"/>
              <a:cs typeface="Arial" charset="0"/>
            </a:rPr>
            <a:t>Информационное общество </a:t>
          </a:r>
          <a:r>
            <a:rPr lang="ru-RU" sz="1400" smtClean="0">
              <a:solidFill>
                <a:srgbClr val="FFFF00"/>
              </a:solidFill>
              <a:latin typeface="Arial Black" pitchFamily="34" charset="0"/>
              <a:cs typeface="Arial" charset="0"/>
            </a:rPr>
            <a:t>7,4тыс</a:t>
          </a:r>
          <a:r>
            <a:rPr lang="ru-RU" sz="1400" dirty="0" smtClean="0">
              <a:solidFill>
                <a:srgbClr val="FFFF00"/>
              </a:solidFill>
              <a:latin typeface="Arial Black" pitchFamily="34" charset="0"/>
              <a:cs typeface="Arial" charset="0"/>
            </a:rPr>
            <a:t>. рублей</a:t>
          </a:r>
          <a:endParaRPr lang="ru-RU" sz="1400" dirty="0">
            <a:solidFill>
              <a:srgbClr val="FFFF00"/>
            </a:solidFill>
            <a:latin typeface="Arial Black" pitchFamily="34" charset="0"/>
            <a:cs typeface="Arial" charset="0"/>
          </a:endParaRPr>
        </a:p>
      </dgm:t>
    </dgm:pt>
    <dgm:pt modelId="{828336DE-9BE5-44ED-BCCA-8E5A5F81B2D7}" type="parTrans" cxnId="{D5983DDF-D446-4937-B35F-425D39D478CF}">
      <dgm:prSet/>
      <dgm:spPr/>
      <dgm:t>
        <a:bodyPr/>
        <a:lstStyle/>
        <a:p>
          <a:endParaRPr lang="ru-RU"/>
        </a:p>
      </dgm:t>
    </dgm:pt>
    <dgm:pt modelId="{8118DAEE-CDE3-459E-BB64-DA1D74B9E45E}" type="sibTrans" cxnId="{D5983DDF-D446-4937-B35F-425D39D478CF}">
      <dgm:prSet/>
      <dgm:spPr/>
      <dgm:t>
        <a:bodyPr/>
        <a:lstStyle/>
        <a:p>
          <a:endParaRPr lang="ru-RU"/>
        </a:p>
      </dgm:t>
    </dgm:pt>
    <dgm:pt modelId="{2F47F0E9-95AA-474E-8CD3-6FB7BDEEFE48}">
      <dgm:prSet custT="1"/>
      <dgm:spPr>
        <a:ln>
          <a:solidFill>
            <a:schemeClr val="tx1"/>
          </a:solidFill>
        </a:ln>
      </dgm:spPr>
      <dgm:t>
        <a:bodyPr/>
        <a:lstStyle/>
        <a:p>
          <a:r>
            <a:rPr lang="ru-RU" sz="1400" smtClean="0">
              <a:solidFill>
                <a:schemeClr val="tx1"/>
              </a:solidFill>
              <a:latin typeface="Arial Black" pitchFamily="34" charset="0"/>
              <a:cs typeface="Arial" charset="0"/>
            </a:rPr>
            <a:t>Спорт </a:t>
          </a:r>
          <a:r>
            <a:rPr lang="ru-RU" sz="1400" smtClean="0">
              <a:solidFill>
                <a:srgbClr val="FFFF00"/>
              </a:solidFill>
              <a:latin typeface="Arial Black" pitchFamily="34" charset="0"/>
              <a:cs typeface="Arial" charset="0"/>
            </a:rPr>
            <a:t>120,0 </a:t>
          </a:r>
          <a:r>
            <a:rPr lang="ru-RU" sz="1400" dirty="0" smtClean="0">
              <a:solidFill>
                <a:srgbClr val="FFFF00"/>
              </a:solidFill>
              <a:latin typeface="Arial Black" pitchFamily="34" charset="0"/>
              <a:cs typeface="Arial" charset="0"/>
            </a:rPr>
            <a:t>тыс. рублей</a:t>
          </a:r>
          <a:endParaRPr lang="ru-RU" sz="1400" dirty="0">
            <a:solidFill>
              <a:srgbClr val="FFFF00"/>
            </a:solidFill>
            <a:latin typeface="Arial Black" pitchFamily="34" charset="0"/>
            <a:cs typeface="Arial" charset="0"/>
          </a:endParaRPr>
        </a:p>
      </dgm:t>
    </dgm:pt>
    <dgm:pt modelId="{0576ABFC-9DF0-4661-9426-B58483D3875F}" type="parTrans" cxnId="{9A2BFDF5-42B8-4DDF-8515-41DB55C5B98C}">
      <dgm:prSet/>
      <dgm:spPr/>
      <dgm:t>
        <a:bodyPr/>
        <a:lstStyle/>
        <a:p>
          <a:endParaRPr lang="ru-RU"/>
        </a:p>
      </dgm:t>
    </dgm:pt>
    <dgm:pt modelId="{15865189-A709-4154-B08F-3C9A97E2AF31}" type="sibTrans" cxnId="{9A2BFDF5-42B8-4DDF-8515-41DB55C5B98C}">
      <dgm:prSet/>
      <dgm:spPr/>
      <dgm:t>
        <a:bodyPr/>
        <a:lstStyle/>
        <a:p>
          <a:endParaRPr lang="ru-RU"/>
        </a:p>
      </dgm:t>
    </dgm:pt>
    <dgm:pt modelId="{24FF87FD-9B0E-46A8-A4DE-333E502385E0}">
      <dgm:prSet custT="1"/>
      <dgm:spPr>
        <a:ln>
          <a:solidFill>
            <a:schemeClr val="tx1"/>
          </a:solidFill>
        </a:ln>
      </dgm:spPr>
      <dgm:t>
        <a:bodyPr/>
        <a:lstStyle/>
        <a:p>
          <a:r>
            <a:rPr lang="ru-RU" sz="1400" dirty="0" smtClean="0">
              <a:solidFill>
                <a:schemeClr val="tx1"/>
              </a:solidFill>
              <a:latin typeface="Arial Black" pitchFamily="34" charset="0"/>
              <a:cs typeface="Arial" charset="0"/>
            </a:rPr>
            <a:t>Развитие </a:t>
          </a:r>
          <a:r>
            <a:rPr lang="ru-RU" sz="1400" smtClean="0">
              <a:solidFill>
                <a:schemeClr val="tx1"/>
              </a:solidFill>
              <a:latin typeface="Arial Black" pitchFamily="34" charset="0"/>
              <a:cs typeface="Arial" charset="0"/>
            </a:rPr>
            <a:t>ЖКХ </a:t>
          </a:r>
          <a:r>
            <a:rPr lang="ru-RU" sz="1400" smtClean="0">
              <a:solidFill>
                <a:srgbClr val="FFFF00"/>
              </a:solidFill>
              <a:latin typeface="Arial Black" pitchFamily="34" charset="0"/>
              <a:cs typeface="Arial" charset="0"/>
            </a:rPr>
            <a:t>1247,2 </a:t>
          </a:r>
          <a:r>
            <a:rPr lang="ru-RU" sz="1400" dirty="0" smtClean="0">
              <a:solidFill>
                <a:srgbClr val="FFFF00"/>
              </a:solidFill>
              <a:latin typeface="Arial Black" pitchFamily="34" charset="0"/>
              <a:cs typeface="Arial" charset="0"/>
            </a:rPr>
            <a:t>тыс. рублей</a:t>
          </a:r>
          <a:endParaRPr lang="ru-RU" sz="1400" dirty="0">
            <a:solidFill>
              <a:srgbClr val="FFFF00"/>
            </a:solidFill>
            <a:latin typeface="Arial Black" pitchFamily="34" charset="0"/>
            <a:cs typeface="Arial" charset="0"/>
          </a:endParaRPr>
        </a:p>
      </dgm:t>
    </dgm:pt>
    <dgm:pt modelId="{A6C24554-82E2-4BD0-9ACB-21DFBF809122}" type="parTrans" cxnId="{B4328088-70F9-4127-8658-8708A7729285}">
      <dgm:prSet/>
      <dgm:spPr/>
      <dgm:t>
        <a:bodyPr/>
        <a:lstStyle/>
        <a:p>
          <a:endParaRPr lang="ru-RU"/>
        </a:p>
      </dgm:t>
    </dgm:pt>
    <dgm:pt modelId="{D6B175A9-F646-4A7C-BE18-BEE10EEF67CE}" type="sibTrans" cxnId="{B4328088-70F9-4127-8658-8708A7729285}">
      <dgm:prSet/>
      <dgm:spPr/>
      <dgm:t>
        <a:bodyPr/>
        <a:lstStyle/>
        <a:p>
          <a:endParaRPr lang="ru-RU"/>
        </a:p>
      </dgm:t>
    </dgm:pt>
    <dgm:pt modelId="{1A8BF2FF-5A31-4FBF-A014-9D6D6589ED1E}">
      <dgm:prSet custT="1"/>
      <dgm:spPr>
        <a:ln>
          <a:solidFill>
            <a:schemeClr val="tx1"/>
          </a:solidFill>
        </a:ln>
      </dgm:spPr>
      <dgm:t>
        <a:bodyPr/>
        <a:lstStyle/>
        <a:p>
          <a:r>
            <a:rPr lang="ru-RU" sz="1400" dirty="0" smtClean="0">
              <a:solidFill>
                <a:schemeClr val="tx1"/>
              </a:solidFill>
              <a:latin typeface="Arial Black" pitchFamily="34" charset="0"/>
              <a:cs typeface="Arial" charset="0"/>
            </a:rPr>
            <a:t>Развитие транспортной </a:t>
          </a:r>
          <a:r>
            <a:rPr lang="ru-RU" sz="1400" smtClean="0">
              <a:solidFill>
                <a:schemeClr val="tx1"/>
              </a:solidFill>
              <a:latin typeface="Arial Black" pitchFamily="34" charset="0"/>
              <a:cs typeface="Arial" charset="0"/>
            </a:rPr>
            <a:t>систем</a:t>
          </a:r>
          <a:r>
            <a:rPr lang="ru-RU" sz="1400" smtClean="0">
              <a:solidFill>
                <a:srgbClr val="002060"/>
              </a:solidFill>
              <a:latin typeface="Arial Black" pitchFamily="34" charset="0"/>
              <a:cs typeface="Arial" charset="0"/>
            </a:rPr>
            <a:t>ы</a:t>
          </a:r>
          <a:r>
            <a:rPr lang="ru-RU" sz="1400" smtClean="0">
              <a:latin typeface="Arial Black" pitchFamily="34" charset="0"/>
              <a:cs typeface="Arial" charset="0"/>
            </a:rPr>
            <a:t> </a:t>
          </a:r>
          <a:r>
            <a:rPr lang="ru-RU" sz="1400" smtClean="0">
              <a:solidFill>
                <a:srgbClr val="FFFF00"/>
              </a:solidFill>
              <a:latin typeface="Arial Black" pitchFamily="34" charset="0"/>
              <a:cs typeface="Arial" charset="0"/>
            </a:rPr>
            <a:t>5001,0тыс</a:t>
          </a:r>
          <a:r>
            <a:rPr lang="ru-RU" sz="1400" dirty="0" smtClean="0">
              <a:solidFill>
                <a:srgbClr val="FFFF00"/>
              </a:solidFill>
              <a:latin typeface="Arial Black" pitchFamily="34" charset="0"/>
              <a:cs typeface="Arial" charset="0"/>
            </a:rPr>
            <a:t>. рублей</a:t>
          </a:r>
          <a:endParaRPr lang="ru-RU" sz="1400" dirty="0">
            <a:solidFill>
              <a:srgbClr val="FFFF00"/>
            </a:solidFill>
          </a:endParaRPr>
        </a:p>
      </dgm:t>
    </dgm:pt>
    <dgm:pt modelId="{EAF5B857-D7E5-4D8F-87B0-76A3A366B940}" type="parTrans" cxnId="{C514C8A6-C2CD-4213-9257-520BADD8D0DA}">
      <dgm:prSet/>
      <dgm:spPr/>
      <dgm:t>
        <a:bodyPr/>
        <a:lstStyle/>
        <a:p>
          <a:endParaRPr lang="ru-RU"/>
        </a:p>
      </dgm:t>
    </dgm:pt>
    <dgm:pt modelId="{0B5ECA56-829D-4A59-AF58-7BA1A0BBE290}" type="sibTrans" cxnId="{C514C8A6-C2CD-4213-9257-520BADD8D0DA}">
      <dgm:prSet/>
      <dgm:spPr/>
      <dgm:t>
        <a:bodyPr/>
        <a:lstStyle/>
        <a:p>
          <a:endParaRPr lang="ru-RU"/>
        </a:p>
      </dgm:t>
    </dgm:pt>
    <dgm:pt modelId="{63090BE3-027C-4DC1-91E2-A3F368AE03F0}">
      <dgm:prSet custT="1"/>
      <dgm:spPr>
        <a:ln>
          <a:solidFill>
            <a:schemeClr val="tx1"/>
          </a:solidFill>
        </a:ln>
      </dgm:spPr>
      <dgm:t>
        <a:bodyPr/>
        <a:lstStyle/>
        <a:p>
          <a:r>
            <a:rPr lang="ru-RU" sz="1400" smtClean="0">
              <a:solidFill>
                <a:schemeClr val="tx1"/>
              </a:solidFill>
              <a:latin typeface="Arial Black" pitchFamily="34" charset="0"/>
              <a:cs typeface="Arial" charset="0"/>
            </a:rPr>
            <a:t>Благоустройство </a:t>
          </a:r>
          <a:r>
            <a:rPr lang="ru-RU" sz="1400" smtClean="0">
              <a:solidFill>
                <a:srgbClr val="FFFF00"/>
              </a:solidFill>
              <a:latin typeface="Arial Black" pitchFamily="34" charset="0"/>
              <a:cs typeface="Arial" charset="0"/>
            </a:rPr>
            <a:t>5618,9тыс</a:t>
          </a:r>
          <a:r>
            <a:rPr lang="ru-RU" sz="1400" dirty="0" smtClean="0">
              <a:solidFill>
                <a:srgbClr val="FFFF00"/>
              </a:solidFill>
              <a:latin typeface="Arial Black" pitchFamily="34" charset="0"/>
              <a:cs typeface="Arial" charset="0"/>
            </a:rPr>
            <a:t>. рублей</a:t>
          </a:r>
          <a:endParaRPr lang="ru-RU" sz="1400" dirty="0">
            <a:solidFill>
              <a:srgbClr val="FFFF00"/>
            </a:solidFill>
            <a:latin typeface="Arial Black" pitchFamily="34" charset="0"/>
            <a:cs typeface="Arial" charset="0"/>
          </a:endParaRPr>
        </a:p>
      </dgm:t>
    </dgm:pt>
    <dgm:pt modelId="{05AAAC0C-74DB-4FE0-BFBA-D6EDB043B327}" type="parTrans" cxnId="{3F3A8264-5A07-41FD-9F82-C62647A4E3BA}">
      <dgm:prSet/>
      <dgm:spPr/>
      <dgm:t>
        <a:bodyPr/>
        <a:lstStyle/>
        <a:p>
          <a:endParaRPr lang="ru-RU"/>
        </a:p>
      </dgm:t>
    </dgm:pt>
    <dgm:pt modelId="{F744DF9C-0FC5-4AB7-83BC-452F1613E8BA}" type="sibTrans" cxnId="{3F3A8264-5A07-41FD-9F82-C62647A4E3BA}">
      <dgm:prSet/>
      <dgm:spPr/>
      <dgm:t>
        <a:bodyPr/>
        <a:lstStyle/>
        <a:p>
          <a:endParaRPr lang="ru-RU"/>
        </a:p>
      </dgm:t>
    </dgm:pt>
    <dgm:pt modelId="{96234598-2C54-45DA-80E3-41A286F1A48D}">
      <dgm:prSet custT="1"/>
      <dgm:spPr>
        <a:ln>
          <a:solidFill>
            <a:schemeClr val="tx1"/>
          </a:solidFill>
        </a:ln>
      </dgm:spPr>
      <dgm:t>
        <a:bodyPr/>
        <a:lstStyle/>
        <a:p>
          <a:r>
            <a:rPr lang="ru-RU" sz="1400" smtClean="0">
              <a:solidFill>
                <a:schemeClr val="tx1"/>
              </a:solidFill>
              <a:latin typeface="Arial Black" pitchFamily="34" charset="0"/>
              <a:cs typeface="Arial" charset="0"/>
            </a:rPr>
            <a:t>Региональная политика 173,3</a:t>
          </a:r>
          <a:r>
            <a:rPr lang="ru-RU" sz="1400" smtClean="0">
              <a:solidFill>
                <a:srgbClr val="FFFF00"/>
              </a:solidFill>
              <a:latin typeface="Arial Black" pitchFamily="34" charset="0"/>
              <a:cs typeface="Arial" charset="0"/>
            </a:rPr>
            <a:t>тыс</a:t>
          </a:r>
          <a:r>
            <a:rPr lang="ru-RU" sz="1400" dirty="0" smtClean="0">
              <a:solidFill>
                <a:srgbClr val="FFFF00"/>
              </a:solidFill>
              <a:latin typeface="Arial Black" pitchFamily="34" charset="0"/>
              <a:cs typeface="Arial" charset="0"/>
            </a:rPr>
            <a:t>. рублей</a:t>
          </a:r>
          <a:endParaRPr lang="ru-RU" sz="1400" dirty="0">
            <a:solidFill>
              <a:srgbClr val="FFFF00"/>
            </a:solidFill>
            <a:latin typeface="Arial Black" pitchFamily="34" charset="0"/>
            <a:cs typeface="Arial" charset="0"/>
          </a:endParaRPr>
        </a:p>
      </dgm:t>
    </dgm:pt>
    <dgm:pt modelId="{A8C097E6-259F-4C74-9103-961B8DC0E2FE}" type="parTrans" cxnId="{C4E195A2-D71C-41CE-BA4E-8ACEAF3B46DC}">
      <dgm:prSet/>
      <dgm:spPr/>
      <dgm:t>
        <a:bodyPr/>
        <a:lstStyle/>
        <a:p>
          <a:endParaRPr lang="ru-RU"/>
        </a:p>
      </dgm:t>
    </dgm:pt>
    <dgm:pt modelId="{42A91BFA-C8BD-48F2-B0F5-C97A06FEECE5}" type="sibTrans" cxnId="{C4E195A2-D71C-41CE-BA4E-8ACEAF3B46DC}">
      <dgm:prSet/>
      <dgm:spPr/>
      <dgm:t>
        <a:bodyPr/>
        <a:lstStyle/>
        <a:p>
          <a:endParaRPr lang="ru-RU"/>
        </a:p>
      </dgm:t>
    </dgm:pt>
    <dgm:pt modelId="{C888F06E-6053-41B7-9954-CE0D0B234009}" type="pres">
      <dgm:prSet presAssocID="{7E24B912-FA09-424C-A039-92599EF0734D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FA8ECC7-3C8C-4779-9B0B-A8803A82E74D}" type="pres">
      <dgm:prSet presAssocID="{B0D82F78-F899-417F-9357-96EBB18FD21A}" presName="centerShape" presStyleLbl="node0" presStyleIdx="0" presStyleCnt="1" custScaleX="396686" custScaleY="156400" custLinFactNeighborX="-10930"/>
      <dgm:spPr/>
      <dgm:t>
        <a:bodyPr/>
        <a:lstStyle/>
        <a:p>
          <a:endParaRPr lang="ru-RU"/>
        </a:p>
      </dgm:t>
    </dgm:pt>
    <dgm:pt modelId="{74549FAA-BB9F-4D91-83D3-02485BFBCA5B}" type="pres">
      <dgm:prSet presAssocID="{F6BE99EF-263E-4C38-B570-107EFBCFB377}" presName="Name9" presStyleLbl="parChTrans1D2" presStyleIdx="0" presStyleCnt="7"/>
      <dgm:spPr/>
      <dgm:t>
        <a:bodyPr/>
        <a:lstStyle/>
        <a:p>
          <a:endParaRPr lang="ru-RU"/>
        </a:p>
      </dgm:t>
    </dgm:pt>
    <dgm:pt modelId="{7F80F7F3-5779-4F17-947B-39E18F00EB85}" type="pres">
      <dgm:prSet presAssocID="{F6BE99EF-263E-4C38-B570-107EFBCFB377}" presName="connTx" presStyleLbl="parChTrans1D2" presStyleIdx="0" presStyleCnt="7"/>
      <dgm:spPr/>
      <dgm:t>
        <a:bodyPr/>
        <a:lstStyle/>
        <a:p>
          <a:endParaRPr lang="ru-RU"/>
        </a:p>
      </dgm:t>
    </dgm:pt>
    <dgm:pt modelId="{2A548438-8A83-4945-86E5-A8A49D98FC1F}" type="pres">
      <dgm:prSet presAssocID="{1850F981-5AF2-495A-A2EC-010857F0B83E}" presName="node" presStyleLbl="node1" presStyleIdx="0" presStyleCnt="7" custScaleX="246668" custRadScaleRad="99920" custRadScaleInc="2664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0A76861-59EF-42F5-92AC-B0F842BF5BD0}" type="pres">
      <dgm:prSet presAssocID="{828336DE-9BE5-44ED-BCCA-8E5A5F81B2D7}" presName="Name9" presStyleLbl="parChTrans1D2" presStyleIdx="1" presStyleCnt="7"/>
      <dgm:spPr/>
      <dgm:t>
        <a:bodyPr/>
        <a:lstStyle/>
        <a:p>
          <a:endParaRPr lang="ru-RU"/>
        </a:p>
      </dgm:t>
    </dgm:pt>
    <dgm:pt modelId="{AEBD44C7-60F2-41AB-9A74-C271DDD92D60}" type="pres">
      <dgm:prSet presAssocID="{828336DE-9BE5-44ED-BCCA-8E5A5F81B2D7}" presName="connTx" presStyleLbl="parChTrans1D2" presStyleIdx="1" presStyleCnt="7"/>
      <dgm:spPr/>
      <dgm:t>
        <a:bodyPr/>
        <a:lstStyle/>
        <a:p>
          <a:endParaRPr lang="ru-RU"/>
        </a:p>
      </dgm:t>
    </dgm:pt>
    <dgm:pt modelId="{FAA12445-BF9B-429E-9179-785A1DAA0646}" type="pres">
      <dgm:prSet presAssocID="{FE042B8C-58CA-4661-9889-CCD488C5DC0B}" presName="node" presStyleLbl="node1" presStyleIdx="1" presStyleCnt="7" custScaleX="235484" custRadScaleRad="165575" custRadScaleInc="5514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C60BBB9-D005-46D9-B895-B205409C4734}" type="pres">
      <dgm:prSet presAssocID="{0576ABFC-9DF0-4661-9426-B58483D3875F}" presName="Name9" presStyleLbl="parChTrans1D2" presStyleIdx="2" presStyleCnt="7"/>
      <dgm:spPr/>
      <dgm:t>
        <a:bodyPr/>
        <a:lstStyle/>
        <a:p>
          <a:endParaRPr lang="ru-RU"/>
        </a:p>
      </dgm:t>
    </dgm:pt>
    <dgm:pt modelId="{54D6192D-3A67-4927-ADBE-13F810737077}" type="pres">
      <dgm:prSet presAssocID="{0576ABFC-9DF0-4661-9426-B58483D3875F}" presName="connTx" presStyleLbl="parChTrans1D2" presStyleIdx="2" presStyleCnt="7"/>
      <dgm:spPr/>
      <dgm:t>
        <a:bodyPr/>
        <a:lstStyle/>
        <a:p>
          <a:endParaRPr lang="ru-RU"/>
        </a:p>
      </dgm:t>
    </dgm:pt>
    <dgm:pt modelId="{B4959858-2627-489F-BFA6-5B385B58167F}" type="pres">
      <dgm:prSet presAssocID="{2F47F0E9-95AA-474E-8CD3-6FB7BDEEFE48}" presName="node" presStyleLbl="node1" presStyleIdx="2" presStyleCnt="7" custScaleX="230901" custScaleY="112259" custRadScaleRad="164493" custRadScaleInc="-4824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5A3413-42F5-429A-BE59-070E6EFA79D6}" type="pres">
      <dgm:prSet presAssocID="{A6C24554-82E2-4BD0-9ACB-21DFBF809122}" presName="Name9" presStyleLbl="parChTrans1D2" presStyleIdx="3" presStyleCnt="7"/>
      <dgm:spPr/>
      <dgm:t>
        <a:bodyPr/>
        <a:lstStyle/>
        <a:p>
          <a:endParaRPr lang="ru-RU"/>
        </a:p>
      </dgm:t>
    </dgm:pt>
    <dgm:pt modelId="{5085497B-423D-422D-9242-C0E98CF02E70}" type="pres">
      <dgm:prSet presAssocID="{A6C24554-82E2-4BD0-9ACB-21DFBF809122}" presName="connTx" presStyleLbl="parChTrans1D2" presStyleIdx="3" presStyleCnt="7"/>
      <dgm:spPr/>
      <dgm:t>
        <a:bodyPr/>
        <a:lstStyle/>
        <a:p>
          <a:endParaRPr lang="ru-RU"/>
        </a:p>
      </dgm:t>
    </dgm:pt>
    <dgm:pt modelId="{D1E27C79-4F9F-4041-9816-BC73855334CD}" type="pres">
      <dgm:prSet presAssocID="{24FF87FD-9B0E-46A8-A4DE-333E502385E0}" presName="node" presStyleLbl="node1" presStyleIdx="3" presStyleCnt="7" custScaleX="217298" custScaleY="95838" custRadScaleRad="148974" custRadScaleInc="-15695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085BA1E-BB92-477E-B31B-F45E1AE12CD6}" type="pres">
      <dgm:prSet presAssocID="{EAF5B857-D7E5-4D8F-87B0-76A3A366B940}" presName="Name9" presStyleLbl="parChTrans1D2" presStyleIdx="4" presStyleCnt="7"/>
      <dgm:spPr/>
      <dgm:t>
        <a:bodyPr/>
        <a:lstStyle/>
        <a:p>
          <a:endParaRPr lang="ru-RU"/>
        </a:p>
      </dgm:t>
    </dgm:pt>
    <dgm:pt modelId="{E2ED2805-D64C-42AB-9120-1A256AECE23A}" type="pres">
      <dgm:prSet presAssocID="{EAF5B857-D7E5-4D8F-87B0-76A3A366B940}" presName="connTx" presStyleLbl="parChTrans1D2" presStyleIdx="4" presStyleCnt="7"/>
      <dgm:spPr/>
      <dgm:t>
        <a:bodyPr/>
        <a:lstStyle/>
        <a:p>
          <a:endParaRPr lang="ru-RU"/>
        </a:p>
      </dgm:t>
    </dgm:pt>
    <dgm:pt modelId="{57209E99-1FCE-4C17-B036-9D3C1E73768D}" type="pres">
      <dgm:prSet presAssocID="{1A8BF2FF-5A31-4FBF-A014-9D6D6589ED1E}" presName="node" presStyleLbl="node1" presStyleIdx="4" presStyleCnt="7" custScaleX="282842" custRadScaleRad="112413" custRadScaleInc="-8730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EAE2E2-D6F3-47F8-B2D0-C3F4BE1E28B2}" type="pres">
      <dgm:prSet presAssocID="{05AAAC0C-74DB-4FE0-BFBA-D6EDB043B327}" presName="Name9" presStyleLbl="parChTrans1D2" presStyleIdx="5" presStyleCnt="7"/>
      <dgm:spPr/>
      <dgm:t>
        <a:bodyPr/>
        <a:lstStyle/>
        <a:p>
          <a:endParaRPr lang="ru-RU"/>
        </a:p>
      </dgm:t>
    </dgm:pt>
    <dgm:pt modelId="{ABE8CFA7-8F3A-4E06-9AA1-56776BB2EE12}" type="pres">
      <dgm:prSet presAssocID="{05AAAC0C-74DB-4FE0-BFBA-D6EDB043B327}" presName="connTx" presStyleLbl="parChTrans1D2" presStyleIdx="5" presStyleCnt="7"/>
      <dgm:spPr/>
      <dgm:t>
        <a:bodyPr/>
        <a:lstStyle/>
        <a:p>
          <a:endParaRPr lang="ru-RU"/>
        </a:p>
      </dgm:t>
    </dgm:pt>
    <dgm:pt modelId="{F953F62E-F2D8-4CA0-A694-BA341D3F232D}" type="pres">
      <dgm:prSet presAssocID="{63090BE3-027C-4DC1-91E2-A3F368AE03F0}" presName="node" presStyleLbl="node1" presStyleIdx="5" presStyleCnt="7" custScaleX="242710" custScaleY="108594" custRadScaleRad="181598" custRadScaleInc="-8779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4AEE457-31B4-4CF8-9AD1-647356186D29}" type="pres">
      <dgm:prSet presAssocID="{A8C097E6-259F-4C74-9103-961B8DC0E2FE}" presName="Name9" presStyleLbl="parChTrans1D2" presStyleIdx="6" presStyleCnt="7"/>
      <dgm:spPr/>
      <dgm:t>
        <a:bodyPr/>
        <a:lstStyle/>
        <a:p>
          <a:endParaRPr lang="ru-RU"/>
        </a:p>
      </dgm:t>
    </dgm:pt>
    <dgm:pt modelId="{E5D8F35C-93DE-4294-90BF-E0516FA9346C}" type="pres">
      <dgm:prSet presAssocID="{A8C097E6-259F-4C74-9103-961B8DC0E2FE}" presName="connTx" presStyleLbl="parChTrans1D2" presStyleIdx="6" presStyleCnt="7"/>
      <dgm:spPr/>
      <dgm:t>
        <a:bodyPr/>
        <a:lstStyle/>
        <a:p>
          <a:endParaRPr lang="ru-RU"/>
        </a:p>
      </dgm:t>
    </dgm:pt>
    <dgm:pt modelId="{FF331F5A-91A0-4C5E-BC7E-8A2CC4708827}" type="pres">
      <dgm:prSet presAssocID="{96234598-2C54-45DA-80E3-41A286F1A48D}" presName="node" presStyleLbl="node1" presStyleIdx="6" presStyleCnt="7" custScaleX="307129" custScaleY="108533" custRadScaleRad="161534" custRadScaleInc="-653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70C0D74-A903-4A62-8107-5A1C15CCCF15}" type="presOf" srcId="{2F47F0E9-95AA-474E-8CD3-6FB7BDEEFE48}" destId="{B4959858-2627-489F-BFA6-5B385B58167F}" srcOrd="0" destOrd="0" presId="urn:microsoft.com/office/officeart/2005/8/layout/radial1"/>
    <dgm:cxn modelId="{04AC92D4-D53E-46F0-A04A-AEEB17F3FD83}" type="presOf" srcId="{05AAAC0C-74DB-4FE0-BFBA-D6EDB043B327}" destId="{A1EAE2E2-D6F3-47F8-B2D0-C3F4BE1E28B2}" srcOrd="0" destOrd="0" presId="urn:microsoft.com/office/officeart/2005/8/layout/radial1"/>
    <dgm:cxn modelId="{1CFC5100-C990-4FAE-9FF9-7C7351ADF859}" type="presOf" srcId="{EAF5B857-D7E5-4D8F-87B0-76A3A366B940}" destId="{4085BA1E-BB92-477E-B31B-F45E1AE12CD6}" srcOrd="0" destOrd="0" presId="urn:microsoft.com/office/officeart/2005/8/layout/radial1"/>
    <dgm:cxn modelId="{BB432697-91EE-482A-8844-0E1E34E010A8}" type="presOf" srcId="{A8C097E6-259F-4C74-9103-961B8DC0E2FE}" destId="{B4AEE457-31B4-4CF8-9AD1-647356186D29}" srcOrd="0" destOrd="0" presId="urn:microsoft.com/office/officeart/2005/8/layout/radial1"/>
    <dgm:cxn modelId="{7BC85703-2F2B-4135-83FA-3897B6A82575}" type="presOf" srcId="{1A8BF2FF-5A31-4FBF-A014-9D6D6589ED1E}" destId="{57209E99-1FCE-4C17-B036-9D3C1E73768D}" srcOrd="0" destOrd="0" presId="urn:microsoft.com/office/officeart/2005/8/layout/radial1"/>
    <dgm:cxn modelId="{B4328088-70F9-4127-8658-8708A7729285}" srcId="{B0D82F78-F899-417F-9357-96EBB18FD21A}" destId="{24FF87FD-9B0E-46A8-A4DE-333E502385E0}" srcOrd="3" destOrd="0" parTransId="{A6C24554-82E2-4BD0-9ACB-21DFBF809122}" sibTransId="{D6B175A9-F646-4A7C-BE18-BEE10EEF67CE}"/>
    <dgm:cxn modelId="{81097713-DDED-4CC9-870B-3D8C664BE85D}" type="presOf" srcId="{828336DE-9BE5-44ED-BCCA-8E5A5F81B2D7}" destId="{A0A76861-59EF-42F5-92AC-B0F842BF5BD0}" srcOrd="0" destOrd="0" presId="urn:microsoft.com/office/officeart/2005/8/layout/radial1"/>
    <dgm:cxn modelId="{C95777CC-25ED-49C7-A4DB-7647B2EBD0E2}" srcId="{B0D82F78-F899-417F-9357-96EBB18FD21A}" destId="{1850F981-5AF2-495A-A2EC-010857F0B83E}" srcOrd="0" destOrd="0" parTransId="{F6BE99EF-263E-4C38-B570-107EFBCFB377}" sibTransId="{EAE5AB18-B140-41C2-9FEE-48F6689B44F9}"/>
    <dgm:cxn modelId="{9A2BFDF5-42B8-4DDF-8515-41DB55C5B98C}" srcId="{B0D82F78-F899-417F-9357-96EBB18FD21A}" destId="{2F47F0E9-95AA-474E-8CD3-6FB7BDEEFE48}" srcOrd="2" destOrd="0" parTransId="{0576ABFC-9DF0-4661-9426-B58483D3875F}" sibTransId="{15865189-A709-4154-B08F-3C9A97E2AF31}"/>
    <dgm:cxn modelId="{108EF10E-1A7D-4920-AAEA-1E97F266F6ED}" type="presOf" srcId="{828336DE-9BE5-44ED-BCCA-8E5A5F81B2D7}" destId="{AEBD44C7-60F2-41AB-9A74-C271DDD92D60}" srcOrd="1" destOrd="0" presId="urn:microsoft.com/office/officeart/2005/8/layout/radial1"/>
    <dgm:cxn modelId="{4C3758FE-4F25-45A2-A0BD-9446D21CFC0F}" type="presOf" srcId="{FE042B8C-58CA-4661-9889-CCD488C5DC0B}" destId="{FAA12445-BF9B-429E-9179-785A1DAA0646}" srcOrd="0" destOrd="0" presId="urn:microsoft.com/office/officeart/2005/8/layout/radial1"/>
    <dgm:cxn modelId="{01FAD27C-6082-4A74-BEBF-5B5B260DE355}" type="presOf" srcId="{F6BE99EF-263E-4C38-B570-107EFBCFB377}" destId="{74549FAA-BB9F-4D91-83D3-02485BFBCA5B}" srcOrd="0" destOrd="0" presId="urn:microsoft.com/office/officeart/2005/8/layout/radial1"/>
    <dgm:cxn modelId="{C4B470CB-C900-442D-8AF4-D30B45FEB4C4}" type="presOf" srcId="{F6BE99EF-263E-4C38-B570-107EFBCFB377}" destId="{7F80F7F3-5779-4F17-947B-39E18F00EB85}" srcOrd="1" destOrd="0" presId="urn:microsoft.com/office/officeart/2005/8/layout/radial1"/>
    <dgm:cxn modelId="{C4E195A2-D71C-41CE-BA4E-8ACEAF3B46DC}" srcId="{B0D82F78-F899-417F-9357-96EBB18FD21A}" destId="{96234598-2C54-45DA-80E3-41A286F1A48D}" srcOrd="6" destOrd="0" parTransId="{A8C097E6-259F-4C74-9103-961B8DC0E2FE}" sibTransId="{42A91BFA-C8BD-48F2-B0F5-C97A06FEECE5}"/>
    <dgm:cxn modelId="{D5983DDF-D446-4937-B35F-425D39D478CF}" srcId="{B0D82F78-F899-417F-9357-96EBB18FD21A}" destId="{FE042B8C-58CA-4661-9889-CCD488C5DC0B}" srcOrd="1" destOrd="0" parTransId="{828336DE-9BE5-44ED-BCCA-8E5A5F81B2D7}" sibTransId="{8118DAEE-CDE3-459E-BB64-DA1D74B9E45E}"/>
    <dgm:cxn modelId="{3F3A8264-5A07-41FD-9F82-C62647A4E3BA}" srcId="{B0D82F78-F899-417F-9357-96EBB18FD21A}" destId="{63090BE3-027C-4DC1-91E2-A3F368AE03F0}" srcOrd="5" destOrd="0" parTransId="{05AAAC0C-74DB-4FE0-BFBA-D6EDB043B327}" sibTransId="{F744DF9C-0FC5-4AB7-83BC-452F1613E8BA}"/>
    <dgm:cxn modelId="{5E980EF8-FCB1-4DD8-B255-7D49E839F3F7}" type="presOf" srcId="{0576ABFC-9DF0-4661-9426-B58483D3875F}" destId="{54D6192D-3A67-4927-ADBE-13F810737077}" srcOrd="1" destOrd="0" presId="urn:microsoft.com/office/officeart/2005/8/layout/radial1"/>
    <dgm:cxn modelId="{7DF6B45D-403F-4BB3-84BA-94FEF5C50E12}" type="presOf" srcId="{7E24B912-FA09-424C-A039-92599EF0734D}" destId="{C888F06E-6053-41B7-9954-CE0D0B234009}" srcOrd="0" destOrd="0" presId="urn:microsoft.com/office/officeart/2005/8/layout/radial1"/>
    <dgm:cxn modelId="{3114C885-9FBD-4DCA-9931-6305DD9EF4B2}" type="presOf" srcId="{EAF5B857-D7E5-4D8F-87B0-76A3A366B940}" destId="{E2ED2805-D64C-42AB-9120-1A256AECE23A}" srcOrd="1" destOrd="0" presId="urn:microsoft.com/office/officeart/2005/8/layout/radial1"/>
    <dgm:cxn modelId="{378A4DA8-202F-4B63-8762-95B9A988CD27}" type="presOf" srcId="{96234598-2C54-45DA-80E3-41A286F1A48D}" destId="{FF331F5A-91A0-4C5E-BC7E-8A2CC4708827}" srcOrd="0" destOrd="0" presId="urn:microsoft.com/office/officeart/2005/8/layout/radial1"/>
    <dgm:cxn modelId="{AD1C0B2E-0450-4BBC-B235-49D956BB9A0F}" type="presOf" srcId="{A6C24554-82E2-4BD0-9ACB-21DFBF809122}" destId="{505A3413-42F5-429A-BE59-070E6EFA79D6}" srcOrd="0" destOrd="0" presId="urn:microsoft.com/office/officeart/2005/8/layout/radial1"/>
    <dgm:cxn modelId="{FAF95C96-9AA6-451D-9B2A-52432346C9F1}" type="presOf" srcId="{05AAAC0C-74DB-4FE0-BFBA-D6EDB043B327}" destId="{ABE8CFA7-8F3A-4E06-9AA1-56776BB2EE12}" srcOrd="1" destOrd="0" presId="urn:microsoft.com/office/officeart/2005/8/layout/radial1"/>
    <dgm:cxn modelId="{834C09BD-0596-4DC9-A852-591EE038703D}" type="presOf" srcId="{24FF87FD-9B0E-46A8-A4DE-333E502385E0}" destId="{D1E27C79-4F9F-4041-9816-BC73855334CD}" srcOrd="0" destOrd="0" presId="urn:microsoft.com/office/officeart/2005/8/layout/radial1"/>
    <dgm:cxn modelId="{C514C8A6-C2CD-4213-9257-520BADD8D0DA}" srcId="{B0D82F78-F899-417F-9357-96EBB18FD21A}" destId="{1A8BF2FF-5A31-4FBF-A014-9D6D6589ED1E}" srcOrd="4" destOrd="0" parTransId="{EAF5B857-D7E5-4D8F-87B0-76A3A366B940}" sibTransId="{0B5ECA56-829D-4A59-AF58-7BA1A0BBE290}"/>
    <dgm:cxn modelId="{033537DE-1C92-4F0F-B107-0B074EDA32C1}" type="presOf" srcId="{A8C097E6-259F-4C74-9103-961B8DC0E2FE}" destId="{E5D8F35C-93DE-4294-90BF-E0516FA9346C}" srcOrd="1" destOrd="0" presId="urn:microsoft.com/office/officeart/2005/8/layout/radial1"/>
    <dgm:cxn modelId="{4FFBA37C-CD8D-4DEC-BA69-9234044FD236}" type="presOf" srcId="{A6C24554-82E2-4BD0-9ACB-21DFBF809122}" destId="{5085497B-423D-422D-9242-C0E98CF02E70}" srcOrd="1" destOrd="0" presId="urn:microsoft.com/office/officeart/2005/8/layout/radial1"/>
    <dgm:cxn modelId="{14A57DB5-96B0-4C8D-BF76-B79D3C5A0127}" type="presOf" srcId="{1850F981-5AF2-495A-A2EC-010857F0B83E}" destId="{2A548438-8A83-4945-86E5-A8A49D98FC1F}" srcOrd="0" destOrd="0" presId="urn:microsoft.com/office/officeart/2005/8/layout/radial1"/>
    <dgm:cxn modelId="{822B7EF0-A760-4B1D-8576-B50448D497DC}" type="presOf" srcId="{0576ABFC-9DF0-4661-9426-B58483D3875F}" destId="{2C60BBB9-D005-46D9-B895-B205409C4734}" srcOrd="0" destOrd="0" presId="urn:microsoft.com/office/officeart/2005/8/layout/radial1"/>
    <dgm:cxn modelId="{EDC4D9EB-5C24-488A-80E3-8021C7A8C539}" srcId="{7E24B912-FA09-424C-A039-92599EF0734D}" destId="{B0D82F78-F899-417F-9357-96EBB18FD21A}" srcOrd="0" destOrd="0" parTransId="{25AF9F94-9B5B-42F9-8B77-B7CD49A607F6}" sibTransId="{2F1FF699-CFDF-45B3-A658-76BDFCFFDE09}"/>
    <dgm:cxn modelId="{D1A99802-3E75-45CD-A60B-421A5EC11104}" type="presOf" srcId="{B0D82F78-F899-417F-9357-96EBB18FD21A}" destId="{AFA8ECC7-3C8C-4779-9B0B-A8803A82E74D}" srcOrd="0" destOrd="0" presId="urn:microsoft.com/office/officeart/2005/8/layout/radial1"/>
    <dgm:cxn modelId="{5B6FFB73-EA80-47BB-B26D-94A2E6FA85E8}" type="presOf" srcId="{63090BE3-027C-4DC1-91E2-A3F368AE03F0}" destId="{F953F62E-F2D8-4CA0-A694-BA341D3F232D}" srcOrd="0" destOrd="0" presId="urn:microsoft.com/office/officeart/2005/8/layout/radial1"/>
    <dgm:cxn modelId="{69F8CA38-C868-4D1A-8D45-ADDF826ABD41}" type="presParOf" srcId="{C888F06E-6053-41B7-9954-CE0D0B234009}" destId="{AFA8ECC7-3C8C-4779-9B0B-A8803A82E74D}" srcOrd="0" destOrd="0" presId="urn:microsoft.com/office/officeart/2005/8/layout/radial1"/>
    <dgm:cxn modelId="{D5EDFC3F-4767-4C28-BDE8-534C0B5B567B}" type="presParOf" srcId="{C888F06E-6053-41B7-9954-CE0D0B234009}" destId="{74549FAA-BB9F-4D91-83D3-02485BFBCA5B}" srcOrd="1" destOrd="0" presId="urn:microsoft.com/office/officeart/2005/8/layout/radial1"/>
    <dgm:cxn modelId="{7FEDA023-0052-4066-97C6-20809EA7B47A}" type="presParOf" srcId="{74549FAA-BB9F-4D91-83D3-02485BFBCA5B}" destId="{7F80F7F3-5779-4F17-947B-39E18F00EB85}" srcOrd="0" destOrd="0" presId="urn:microsoft.com/office/officeart/2005/8/layout/radial1"/>
    <dgm:cxn modelId="{7053B3A9-E1BE-4F26-A052-2194049D936D}" type="presParOf" srcId="{C888F06E-6053-41B7-9954-CE0D0B234009}" destId="{2A548438-8A83-4945-86E5-A8A49D98FC1F}" srcOrd="2" destOrd="0" presId="urn:microsoft.com/office/officeart/2005/8/layout/radial1"/>
    <dgm:cxn modelId="{8E055F11-7A09-47E8-8295-63BEDCD22D08}" type="presParOf" srcId="{C888F06E-6053-41B7-9954-CE0D0B234009}" destId="{A0A76861-59EF-42F5-92AC-B0F842BF5BD0}" srcOrd="3" destOrd="0" presId="urn:microsoft.com/office/officeart/2005/8/layout/radial1"/>
    <dgm:cxn modelId="{048C5E35-1650-4D55-B525-9753A1D563B8}" type="presParOf" srcId="{A0A76861-59EF-42F5-92AC-B0F842BF5BD0}" destId="{AEBD44C7-60F2-41AB-9A74-C271DDD92D60}" srcOrd="0" destOrd="0" presId="urn:microsoft.com/office/officeart/2005/8/layout/radial1"/>
    <dgm:cxn modelId="{B30946CF-BD52-4EC1-BFA8-D3A73FF10299}" type="presParOf" srcId="{C888F06E-6053-41B7-9954-CE0D0B234009}" destId="{FAA12445-BF9B-429E-9179-785A1DAA0646}" srcOrd="4" destOrd="0" presId="urn:microsoft.com/office/officeart/2005/8/layout/radial1"/>
    <dgm:cxn modelId="{4E81CB61-3EBE-456F-9770-C16B79D08BFC}" type="presParOf" srcId="{C888F06E-6053-41B7-9954-CE0D0B234009}" destId="{2C60BBB9-D005-46D9-B895-B205409C4734}" srcOrd="5" destOrd="0" presId="urn:microsoft.com/office/officeart/2005/8/layout/radial1"/>
    <dgm:cxn modelId="{4BD3527D-167A-44AC-B8EE-1B671258A215}" type="presParOf" srcId="{2C60BBB9-D005-46D9-B895-B205409C4734}" destId="{54D6192D-3A67-4927-ADBE-13F810737077}" srcOrd="0" destOrd="0" presId="urn:microsoft.com/office/officeart/2005/8/layout/radial1"/>
    <dgm:cxn modelId="{A3F72E53-8B42-40A3-9180-4D5074549665}" type="presParOf" srcId="{C888F06E-6053-41B7-9954-CE0D0B234009}" destId="{B4959858-2627-489F-BFA6-5B385B58167F}" srcOrd="6" destOrd="0" presId="urn:microsoft.com/office/officeart/2005/8/layout/radial1"/>
    <dgm:cxn modelId="{3F3D76F7-8EB4-4912-9F77-A235E24575AF}" type="presParOf" srcId="{C888F06E-6053-41B7-9954-CE0D0B234009}" destId="{505A3413-42F5-429A-BE59-070E6EFA79D6}" srcOrd="7" destOrd="0" presId="urn:microsoft.com/office/officeart/2005/8/layout/radial1"/>
    <dgm:cxn modelId="{895BE09B-8293-40C8-BD9D-E6D394890C4E}" type="presParOf" srcId="{505A3413-42F5-429A-BE59-070E6EFA79D6}" destId="{5085497B-423D-422D-9242-C0E98CF02E70}" srcOrd="0" destOrd="0" presId="urn:microsoft.com/office/officeart/2005/8/layout/radial1"/>
    <dgm:cxn modelId="{1CAB5BAE-DA98-4DD1-9ECB-B6FD0B8E6700}" type="presParOf" srcId="{C888F06E-6053-41B7-9954-CE0D0B234009}" destId="{D1E27C79-4F9F-4041-9816-BC73855334CD}" srcOrd="8" destOrd="0" presId="urn:microsoft.com/office/officeart/2005/8/layout/radial1"/>
    <dgm:cxn modelId="{A2568DD4-E02B-4E95-80C9-885AE1965135}" type="presParOf" srcId="{C888F06E-6053-41B7-9954-CE0D0B234009}" destId="{4085BA1E-BB92-477E-B31B-F45E1AE12CD6}" srcOrd="9" destOrd="0" presId="urn:microsoft.com/office/officeart/2005/8/layout/radial1"/>
    <dgm:cxn modelId="{E3D27B84-5405-4A41-B99A-A277AE1E53C4}" type="presParOf" srcId="{4085BA1E-BB92-477E-B31B-F45E1AE12CD6}" destId="{E2ED2805-D64C-42AB-9120-1A256AECE23A}" srcOrd="0" destOrd="0" presId="urn:microsoft.com/office/officeart/2005/8/layout/radial1"/>
    <dgm:cxn modelId="{0F0A085A-0A4F-4234-B5B7-92477E972265}" type="presParOf" srcId="{C888F06E-6053-41B7-9954-CE0D0B234009}" destId="{57209E99-1FCE-4C17-B036-9D3C1E73768D}" srcOrd="10" destOrd="0" presId="urn:microsoft.com/office/officeart/2005/8/layout/radial1"/>
    <dgm:cxn modelId="{4625712B-0FF2-4492-BE7A-950164F7C307}" type="presParOf" srcId="{C888F06E-6053-41B7-9954-CE0D0B234009}" destId="{A1EAE2E2-D6F3-47F8-B2D0-C3F4BE1E28B2}" srcOrd="11" destOrd="0" presId="urn:microsoft.com/office/officeart/2005/8/layout/radial1"/>
    <dgm:cxn modelId="{015BF42A-8537-46DB-AC8F-0A45DFC3FA8C}" type="presParOf" srcId="{A1EAE2E2-D6F3-47F8-B2D0-C3F4BE1E28B2}" destId="{ABE8CFA7-8F3A-4E06-9AA1-56776BB2EE12}" srcOrd="0" destOrd="0" presId="urn:microsoft.com/office/officeart/2005/8/layout/radial1"/>
    <dgm:cxn modelId="{0A19AB69-2907-4C6B-8B81-73502FFBFB17}" type="presParOf" srcId="{C888F06E-6053-41B7-9954-CE0D0B234009}" destId="{F953F62E-F2D8-4CA0-A694-BA341D3F232D}" srcOrd="12" destOrd="0" presId="urn:microsoft.com/office/officeart/2005/8/layout/radial1"/>
    <dgm:cxn modelId="{F8691D18-73DF-45F6-8382-A3C2A69B8B9B}" type="presParOf" srcId="{C888F06E-6053-41B7-9954-CE0D0B234009}" destId="{B4AEE457-31B4-4CF8-9AD1-647356186D29}" srcOrd="13" destOrd="0" presId="urn:microsoft.com/office/officeart/2005/8/layout/radial1"/>
    <dgm:cxn modelId="{B082BCDB-E2B2-4DBE-994F-9B99879C855C}" type="presParOf" srcId="{B4AEE457-31B4-4CF8-9AD1-647356186D29}" destId="{E5D8F35C-93DE-4294-90BF-E0516FA9346C}" srcOrd="0" destOrd="0" presId="urn:microsoft.com/office/officeart/2005/8/layout/radial1"/>
    <dgm:cxn modelId="{D5AC24B9-DC3C-4F55-A004-52EC31FCAA21}" type="presParOf" srcId="{C888F06E-6053-41B7-9954-CE0D0B234009}" destId="{FF331F5A-91A0-4C5E-BC7E-8A2CC4708827}" srcOrd="14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A8ECC7-3C8C-4779-9B0B-A8803A82E74D}">
      <dsp:nvSpPr>
        <dsp:cNvPr id="0" name=""/>
        <dsp:cNvSpPr/>
      </dsp:nvSpPr>
      <dsp:spPr>
        <a:xfrm>
          <a:off x="1551054" y="1643936"/>
          <a:ext cx="5289484" cy="2085466"/>
        </a:xfrm>
        <a:prstGeom prst="ellipse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 программы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70,9 </a:t>
          </a:r>
          <a:r>
            <a:rPr lang="ru-RU" sz="18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процент всех расходов</a:t>
          </a:r>
          <a:endParaRPr lang="ru-RU" sz="18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325681" y="1949345"/>
        <a:ext cx="3740230" cy="1474648"/>
      </dsp:txXfrm>
    </dsp:sp>
    <dsp:sp modelId="{74549FAA-BB9F-4D91-83D3-02485BFBCA5B}">
      <dsp:nvSpPr>
        <dsp:cNvPr id="0" name=""/>
        <dsp:cNvSpPr/>
      </dsp:nvSpPr>
      <dsp:spPr>
        <a:xfrm rot="17328279">
          <a:off x="4443812" y="1494949"/>
          <a:ext cx="306636" cy="26248"/>
        </a:xfrm>
        <a:custGeom>
          <a:avLst/>
          <a:gdLst/>
          <a:ahLst/>
          <a:cxnLst/>
          <a:rect l="0" t="0" r="0" b="0"/>
          <a:pathLst>
            <a:path>
              <a:moveTo>
                <a:pt x="0" y="13124"/>
              </a:moveTo>
              <a:lnTo>
                <a:pt x="306636" y="1312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589464" y="1500408"/>
        <a:ext cx="15331" cy="15331"/>
      </dsp:txXfrm>
    </dsp:sp>
    <dsp:sp modelId="{2A548438-8A83-4945-86E5-A8A49D98FC1F}">
      <dsp:nvSpPr>
        <dsp:cNvPr id="0" name=""/>
        <dsp:cNvSpPr/>
      </dsp:nvSpPr>
      <dsp:spPr>
        <a:xfrm>
          <a:off x="3226887" y="35784"/>
          <a:ext cx="3289117" cy="133341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/>
              </a:solidFill>
              <a:latin typeface="Arial Black" pitchFamily="34" charset="0"/>
              <a:cs typeface="Arial" charset="0"/>
            </a:rPr>
            <a:t>Развитие сферы </a:t>
          </a:r>
          <a:r>
            <a:rPr lang="ru-RU" sz="1400" kern="1200" smtClean="0">
              <a:solidFill>
                <a:schemeClr val="tx1"/>
              </a:solidFill>
              <a:latin typeface="Arial Black" pitchFamily="34" charset="0"/>
              <a:cs typeface="Arial" charset="0"/>
            </a:rPr>
            <a:t>культуры </a:t>
          </a:r>
          <a:r>
            <a:rPr lang="ru-RU" sz="1400" kern="1200" smtClean="0">
              <a:solidFill>
                <a:srgbClr val="FFFF00"/>
              </a:solidFill>
              <a:latin typeface="Arial Black" pitchFamily="34" charset="0"/>
              <a:cs typeface="Arial" charset="0"/>
            </a:rPr>
            <a:t>5823,6 </a:t>
          </a:r>
          <a:r>
            <a:rPr lang="ru-RU" sz="1400" kern="1200" dirty="0" smtClean="0">
              <a:solidFill>
                <a:srgbClr val="FFFF00"/>
              </a:solidFill>
              <a:latin typeface="Arial Black" pitchFamily="34" charset="0"/>
              <a:cs typeface="Arial" charset="0"/>
            </a:rPr>
            <a:t>тыс. рублей</a:t>
          </a:r>
          <a:endParaRPr lang="ru-RU" sz="1400" kern="1200" dirty="0">
            <a:solidFill>
              <a:srgbClr val="FFFF00"/>
            </a:solidFill>
            <a:latin typeface="Arial Black" pitchFamily="34" charset="0"/>
            <a:cs typeface="Arial" charset="0"/>
          </a:endParaRPr>
        </a:p>
      </dsp:txBody>
      <dsp:txXfrm>
        <a:off x="3708567" y="231059"/>
        <a:ext cx="2325757" cy="942868"/>
      </dsp:txXfrm>
    </dsp:sp>
    <dsp:sp modelId="{A0A76861-59EF-42F5-92AC-B0F842BF5BD0}">
      <dsp:nvSpPr>
        <dsp:cNvPr id="0" name=""/>
        <dsp:cNvSpPr/>
      </dsp:nvSpPr>
      <dsp:spPr>
        <a:xfrm rot="20277686">
          <a:off x="6025448" y="1846297"/>
          <a:ext cx="427794" cy="26248"/>
        </a:xfrm>
        <a:custGeom>
          <a:avLst/>
          <a:gdLst/>
          <a:ahLst/>
          <a:cxnLst/>
          <a:rect l="0" t="0" r="0" b="0"/>
          <a:pathLst>
            <a:path>
              <a:moveTo>
                <a:pt x="0" y="13124"/>
              </a:moveTo>
              <a:lnTo>
                <a:pt x="427794" y="1312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6228651" y="1848726"/>
        <a:ext cx="21389" cy="21389"/>
      </dsp:txXfrm>
    </dsp:sp>
    <dsp:sp modelId="{FAA12445-BF9B-429E-9179-785A1DAA0646}">
      <dsp:nvSpPr>
        <dsp:cNvPr id="0" name=""/>
        <dsp:cNvSpPr/>
      </dsp:nvSpPr>
      <dsp:spPr>
        <a:xfrm>
          <a:off x="6004012" y="652429"/>
          <a:ext cx="3139987" cy="133341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smtClean="0">
              <a:solidFill>
                <a:schemeClr val="tx1"/>
              </a:solidFill>
              <a:latin typeface="Arial Black" pitchFamily="34" charset="0"/>
              <a:cs typeface="Arial" charset="0"/>
            </a:rPr>
            <a:t>Информационное общество </a:t>
          </a:r>
          <a:r>
            <a:rPr lang="ru-RU" sz="1400" kern="1200" smtClean="0">
              <a:solidFill>
                <a:srgbClr val="FFFF00"/>
              </a:solidFill>
              <a:latin typeface="Arial Black" pitchFamily="34" charset="0"/>
              <a:cs typeface="Arial" charset="0"/>
            </a:rPr>
            <a:t>7,4тыс</a:t>
          </a:r>
          <a:r>
            <a:rPr lang="ru-RU" sz="1400" kern="1200" dirty="0" smtClean="0">
              <a:solidFill>
                <a:srgbClr val="FFFF00"/>
              </a:solidFill>
              <a:latin typeface="Arial Black" pitchFamily="34" charset="0"/>
              <a:cs typeface="Arial" charset="0"/>
            </a:rPr>
            <a:t>. рублей</a:t>
          </a:r>
          <a:endParaRPr lang="ru-RU" sz="1400" kern="1200" dirty="0">
            <a:solidFill>
              <a:srgbClr val="FFFF00"/>
            </a:solidFill>
            <a:latin typeface="Arial Black" pitchFamily="34" charset="0"/>
            <a:cs typeface="Arial" charset="0"/>
          </a:endParaRPr>
        </a:p>
      </dsp:txBody>
      <dsp:txXfrm>
        <a:off x="6463852" y="847704"/>
        <a:ext cx="2220307" cy="942868"/>
      </dsp:txXfrm>
    </dsp:sp>
    <dsp:sp modelId="{2C60BBB9-D005-46D9-B895-B205409C4734}">
      <dsp:nvSpPr>
        <dsp:cNvPr id="0" name=""/>
        <dsp:cNvSpPr/>
      </dsp:nvSpPr>
      <dsp:spPr>
        <a:xfrm rot="10826147">
          <a:off x="6065300" y="2690711"/>
          <a:ext cx="774758" cy="26248"/>
        </a:xfrm>
        <a:custGeom>
          <a:avLst/>
          <a:gdLst/>
          <a:ahLst/>
          <a:cxnLst/>
          <a:rect l="0" t="0" r="0" b="0"/>
          <a:pathLst>
            <a:path>
              <a:moveTo>
                <a:pt x="0" y="13124"/>
              </a:moveTo>
              <a:lnTo>
                <a:pt x="774758" y="1312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0800000">
        <a:off x="6433310" y="2684466"/>
        <a:ext cx="38737" cy="38737"/>
      </dsp:txXfrm>
    </dsp:sp>
    <dsp:sp modelId="{B4959858-2627-489F-BFA6-5B385B58167F}">
      <dsp:nvSpPr>
        <dsp:cNvPr id="0" name=""/>
        <dsp:cNvSpPr/>
      </dsp:nvSpPr>
      <dsp:spPr>
        <a:xfrm>
          <a:off x="6065123" y="1964155"/>
          <a:ext cx="3078876" cy="149688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smtClean="0">
              <a:solidFill>
                <a:schemeClr val="tx1"/>
              </a:solidFill>
              <a:latin typeface="Arial Black" pitchFamily="34" charset="0"/>
              <a:cs typeface="Arial" charset="0"/>
            </a:rPr>
            <a:t>Спорт </a:t>
          </a:r>
          <a:r>
            <a:rPr lang="ru-RU" sz="1400" kern="1200" smtClean="0">
              <a:solidFill>
                <a:srgbClr val="FFFF00"/>
              </a:solidFill>
              <a:latin typeface="Arial Black" pitchFamily="34" charset="0"/>
              <a:cs typeface="Arial" charset="0"/>
            </a:rPr>
            <a:t>120,0 </a:t>
          </a:r>
          <a:r>
            <a:rPr lang="ru-RU" sz="1400" kern="1200" dirty="0" smtClean="0">
              <a:solidFill>
                <a:srgbClr val="FFFF00"/>
              </a:solidFill>
              <a:latin typeface="Arial Black" pitchFamily="34" charset="0"/>
              <a:cs typeface="Arial" charset="0"/>
            </a:rPr>
            <a:t>тыс. рублей</a:t>
          </a:r>
          <a:endParaRPr lang="ru-RU" sz="1400" kern="1200" dirty="0">
            <a:solidFill>
              <a:srgbClr val="FFFF00"/>
            </a:solidFill>
            <a:latin typeface="Arial Black" pitchFamily="34" charset="0"/>
            <a:cs typeface="Arial" charset="0"/>
          </a:endParaRPr>
        </a:p>
      </dsp:txBody>
      <dsp:txXfrm>
        <a:off x="6516014" y="2183368"/>
        <a:ext cx="2177094" cy="1058456"/>
      </dsp:txXfrm>
    </dsp:sp>
    <dsp:sp modelId="{505A3413-42F5-429A-BE59-070E6EFA79D6}">
      <dsp:nvSpPr>
        <dsp:cNvPr id="0" name=""/>
        <dsp:cNvSpPr/>
      </dsp:nvSpPr>
      <dsp:spPr>
        <a:xfrm rot="1255386">
          <a:off x="6088536" y="3431441"/>
          <a:ext cx="179188" cy="26248"/>
        </a:xfrm>
        <a:custGeom>
          <a:avLst/>
          <a:gdLst/>
          <a:ahLst/>
          <a:cxnLst/>
          <a:rect l="0" t="0" r="0" b="0"/>
          <a:pathLst>
            <a:path>
              <a:moveTo>
                <a:pt x="0" y="13124"/>
              </a:moveTo>
              <a:lnTo>
                <a:pt x="179188" y="1312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6173651" y="3440085"/>
        <a:ext cx="8959" cy="8959"/>
      </dsp:txXfrm>
    </dsp:sp>
    <dsp:sp modelId="{D1E27C79-4F9F-4041-9816-BC73855334CD}">
      <dsp:nvSpPr>
        <dsp:cNvPr id="0" name=""/>
        <dsp:cNvSpPr/>
      </dsp:nvSpPr>
      <dsp:spPr>
        <a:xfrm>
          <a:off x="5907766" y="3256128"/>
          <a:ext cx="2897491" cy="127792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/>
              </a:solidFill>
              <a:latin typeface="Arial Black" pitchFamily="34" charset="0"/>
              <a:cs typeface="Arial" charset="0"/>
            </a:rPr>
            <a:t>Развитие </a:t>
          </a:r>
          <a:r>
            <a:rPr lang="ru-RU" sz="1400" kern="1200" smtClean="0">
              <a:solidFill>
                <a:schemeClr val="tx1"/>
              </a:solidFill>
              <a:latin typeface="Arial Black" pitchFamily="34" charset="0"/>
              <a:cs typeface="Arial" charset="0"/>
            </a:rPr>
            <a:t>ЖКХ </a:t>
          </a:r>
          <a:r>
            <a:rPr lang="ru-RU" sz="1400" kern="1200" smtClean="0">
              <a:solidFill>
                <a:srgbClr val="FFFF00"/>
              </a:solidFill>
              <a:latin typeface="Arial Black" pitchFamily="34" charset="0"/>
              <a:cs typeface="Arial" charset="0"/>
            </a:rPr>
            <a:t>1247,2 </a:t>
          </a:r>
          <a:r>
            <a:rPr lang="ru-RU" sz="1400" kern="1200" dirty="0" smtClean="0">
              <a:solidFill>
                <a:srgbClr val="FFFF00"/>
              </a:solidFill>
              <a:latin typeface="Arial Black" pitchFamily="34" charset="0"/>
              <a:cs typeface="Arial" charset="0"/>
            </a:rPr>
            <a:t>тыс. рублей</a:t>
          </a:r>
          <a:endParaRPr lang="ru-RU" sz="1400" kern="1200" dirty="0">
            <a:solidFill>
              <a:srgbClr val="FFFF00"/>
            </a:solidFill>
            <a:latin typeface="Arial Black" pitchFamily="34" charset="0"/>
            <a:cs typeface="Arial" charset="0"/>
          </a:endParaRPr>
        </a:p>
      </dsp:txBody>
      <dsp:txXfrm>
        <a:off x="6332094" y="3443275"/>
        <a:ext cx="2048835" cy="903627"/>
      </dsp:txXfrm>
    </dsp:sp>
    <dsp:sp modelId="{4085BA1E-BB92-477E-B31B-F45E1AE12CD6}">
      <dsp:nvSpPr>
        <dsp:cNvPr id="0" name=""/>
        <dsp:cNvSpPr/>
      </dsp:nvSpPr>
      <dsp:spPr>
        <a:xfrm rot="4822069">
          <a:off x="4323394" y="3771939"/>
          <a:ext cx="117632" cy="26248"/>
        </a:xfrm>
        <a:custGeom>
          <a:avLst/>
          <a:gdLst/>
          <a:ahLst/>
          <a:cxnLst/>
          <a:rect l="0" t="0" r="0" b="0"/>
          <a:pathLst>
            <a:path>
              <a:moveTo>
                <a:pt x="0" y="13124"/>
              </a:moveTo>
              <a:lnTo>
                <a:pt x="117632" y="1312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379270" y="3782122"/>
        <a:ext cx="5881" cy="5881"/>
      </dsp:txXfrm>
    </dsp:sp>
    <dsp:sp modelId="{57209E99-1FCE-4C17-B036-9D3C1E73768D}">
      <dsp:nvSpPr>
        <dsp:cNvPr id="0" name=""/>
        <dsp:cNvSpPr/>
      </dsp:nvSpPr>
      <dsp:spPr>
        <a:xfrm>
          <a:off x="2619265" y="3841853"/>
          <a:ext cx="3771467" cy="133341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/>
              </a:solidFill>
              <a:latin typeface="Arial Black" pitchFamily="34" charset="0"/>
              <a:cs typeface="Arial" charset="0"/>
            </a:rPr>
            <a:t>Развитие транспортной </a:t>
          </a:r>
          <a:r>
            <a:rPr lang="ru-RU" sz="1400" kern="1200" smtClean="0">
              <a:solidFill>
                <a:schemeClr val="tx1"/>
              </a:solidFill>
              <a:latin typeface="Arial Black" pitchFamily="34" charset="0"/>
              <a:cs typeface="Arial" charset="0"/>
            </a:rPr>
            <a:t>систем</a:t>
          </a:r>
          <a:r>
            <a:rPr lang="ru-RU" sz="1400" kern="1200" smtClean="0">
              <a:solidFill>
                <a:srgbClr val="002060"/>
              </a:solidFill>
              <a:latin typeface="Arial Black" pitchFamily="34" charset="0"/>
              <a:cs typeface="Arial" charset="0"/>
            </a:rPr>
            <a:t>ы</a:t>
          </a:r>
          <a:r>
            <a:rPr lang="ru-RU" sz="1400" kern="1200" smtClean="0">
              <a:latin typeface="Arial Black" pitchFamily="34" charset="0"/>
              <a:cs typeface="Arial" charset="0"/>
            </a:rPr>
            <a:t> </a:t>
          </a:r>
          <a:r>
            <a:rPr lang="ru-RU" sz="1400" kern="1200" smtClean="0">
              <a:solidFill>
                <a:srgbClr val="FFFF00"/>
              </a:solidFill>
              <a:latin typeface="Arial Black" pitchFamily="34" charset="0"/>
              <a:cs typeface="Arial" charset="0"/>
            </a:rPr>
            <a:t>5001,0тыс</a:t>
          </a:r>
          <a:r>
            <a:rPr lang="ru-RU" sz="1400" kern="1200" dirty="0" smtClean="0">
              <a:solidFill>
                <a:srgbClr val="FFFF00"/>
              </a:solidFill>
              <a:latin typeface="Arial Black" pitchFamily="34" charset="0"/>
              <a:cs typeface="Arial" charset="0"/>
            </a:rPr>
            <a:t>. рублей</a:t>
          </a:r>
          <a:endParaRPr lang="ru-RU" sz="1400" kern="1200" dirty="0">
            <a:solidFill>
              <a:srgbClr val="FFFF00"/>
            </a:solidFill>
          </a:endParaRPr>
        </a:p>
      </dsp:txBody>
      <dsp:txXfrm>
        <a:off x="3171584" y="4037128"/>
        <a:ext cx="2666829" cy="942868"/>
      </dsp:txXfrm>
    </dsp:sp>
    <dsp:sp modelId="{A1EAE2E2-D6F3-47F8-B2D0-C3F4BE1E28B2}">
      <dsp:nvSpPr>
        <dsp:cNvPr id="0" name=""/>
        <dsp:cNvSpPr/>
      </dsp:nvSpPr>
      <dsp:spPr>
        <a:xfrm rot="8701313">
          <a:off x="2506653" y="3705080"/>
          <a:ext cx="429520" cy="26248"/>
        </a:xfrm>
        <a:custGeom>
          <a:avLst/>
          <a:gdLst/>
          <a:ahLst/>
          <a:cxnLst/>
          <a:rect l="0" t="0" r="0" b="0"/>
          <a:pathLst>
            <a:path>
              <a:moveTo>
                <a:pt x="0" y="13124"/>
              </a:moveTo>
              <a:lnTo>
                <a:pt x="429520" y="1312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0800000">
        <a:off x="2710675" y="3707466"/>
        <a:ext cx="21476" cy="21476"/>
      </dsp:txXfrm>
    </dsp:sp>
    <dsp:sp modelId="{F953F62E-F2D8-4CA0-A694-BA341D3F232D}">
      <dsp:nvSpPr>
        <dsp:cNvPr id="0" name=""/>
        <dsp:cNvSpPr/>
      </dsp:nvSpPr>
      <dsp:spPr>
        <a:xfrm>
          <a:off x="55472" y="3727259"/>
          <a:ext cx="3236340" cy="144801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smtClean="0">
              <a:solidFill>
                <a:schemeClr val="tx1"/>
              </a:solidFill>
              <a:latin typeface="Arial Black" pitchFamily="34" charset="0"/>
              <a:cs typeface="Arial" charset="0"/>
            </a:rPr>
            <a:t>Благоустройство </a:t>
          </a:r>
          <a:r>
            <a:rPr lang="ru-RU" sz="1400" kern="1200" smtClean="0">
              <a:solidFill>
                <a:srgbClr val="FFFF00"/>
              </a:solidFill>
              <a:latin typeface="Arial Black" pitchFamily="34" charset="0"/>
              <a:cs typeface="Arial" charset="0"/>
            </a:rPr>
            <a:t>5618,9тыс</a:t>
          </a:r>
          <a:r>
            <a:rPr lang="ru-RU" sz="1400" kern="1200" dirty="0" smtClean="0">
              <a:solidFill>
                <a:srgbClr val="FFFF00"/>
              </a:solidFill>
              <a:latin typeface="Arial Black" pitchFamily="34" charset="0"/>
              <a:cs typeface="Arial" charset="0"/>
            </a:rPr>
            <a:t>. рублей</a:t>
          </a:r>
          <a:endParaRPr lang="ru-RU" sz="1400" kern="1200" dirty="0">
            <a:solidFill>
              <a:srgbClr val="FFFF00"/>
            </a:solidFill>
            <a:latin typeface="Arial Black" pitchFamily="34" charset="0"/>
            <a:cs typeface="Arial" charset="0"/>
          </a:endParaRPr>
        </a:p>
      </dsp:txBody>
      <dsp:txXfrm>
        <a:off x="529423" y="3939315"/>
        <a:ext cx="2288438" cy="1023900"/>
      </dsp:txXfrm>
    </dsp:sp>
    <dsp:sp modelId="{B4AEE457-31B4-4CF8-9AD1-647356186D29}">
      <dsp:nvSpPr>
        <dsp:cNvPr id="0" name=""/>
        <dsp:cNvSpPr/>
      </dsp:nvSpPr>
      <dsp:spPr>
        <a:xfrm rot="1749590">
          <a:off x="2635181" y="1954118"/>
          <a:ext cx="542462" cy="26248"/>
        </a:xfrm>
        <a:custGeom>
          <a:avLst/>
          <a:gdLst/>
          <a:ahLst/>
          <a:cxnLst/>
          <a:rect l="0" t="0" r="0" b="0"/>
          <a:pathLst>
            <a:path>
              <a:moveTo>
                <a:pt x="0" y="13124"/>
              </a:moveTo>
              <a:lnTo>
                <a:pt x="542462" y="1312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892850" y="1953681"/>
        <a:ext cx="27123" cy="27123"/>
      </dsp:txXfrm>
    </dsp:sp>
    <dsp:sp modelId="{FF331F5A-91A0-4C5E-BC7E-8A2CC4708827}">
      <dsp:nvSpPr>
        <dsp:cNvPr id="0" name=""/>
        <dsp:cNvSpPr/>
      </dsp:nvSpPr>
      <dsp:spPr>
        <a:xfrm>
          <a:off x="0" y="764491"/>
          <a:ext cx="4095315" cy="144719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smtClean="0">
              <a:solidFill>
                <a:schemeClr val="tx1"/>
              </a:solidFill>
              <a:latin typeface="Arial Black" pitchFamily="34" charset="0"/>
              <a:cs typeface="Arial" charset="0"/>
            </a:rPr>
            <a:t>Региональная политика 173,3</a:t>
          </a:r>
          <a:r>
            <a:rPr lang="ru-RU" sz="1400" kern="1200" smtClean="0">
              <a:solidFill>
                <a:srgbClr val="FFFF00"/>
              </a:solidFill>
              <a:latin typeface="Arial Black" pitchFamily="34" charset="0"/>
              <a:cs typeface="Arial" charset="0"/>
            </a:rPr>
            <a:t>тыс</a:t>
          </a:r>
          <a:r>
            <a:rPr lang="ru-RU" sz="1400" kern="1200" dirty="0" smtClean="0">
              <a:solidFill>
                <a:srgbClr val="FFFF00"/>
              </a:solidFill>
              <a:latin typeface="Arial Black" pitchFamily="34" charset="0"/>
              <a:cs typeface="Arial" charset="0"/>
            </a:rPr>
            <a:t>. рублей</a:t>
          </a:r>
          <a:endParaRPr lang="ru-RU" sz="1400" kern="1200" dirty="0">
            <a:solidFill>
              <a:srgbClr val="FFFF00"/>
            </a:solidFill>
            <a:latin typeface="Arial Black" pitchFamily="34" charset="0"/>
            <a:cs typeface="Arial" charset="0"/>
          </a:endParaRPr>
        </a:p>
      </dsp:txBody>
      <dsp:txXfrm>
        <a:off x="599745" y="976428"/>
        <a:ext cx="2895825" cy="10233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0.31405</cdr:x>
      <cdr:y>0.801</cdr:y>
    </cdr:from>
    <cdr:to>
      <cdr:x>0.56197</cdr:x>
      <cdr:y>0.9752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916552" y="4374248"/>
          <a:ext cx="2302411" cy="951319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2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pPr algn="ctr"/>
          <a:r>
            <a:rPr lang="ru-RU" sz="1800" b="1" i="1" dirty="0" smtClean="0">
              <a:solidFill>
                <a:srgbClr val="1F497D">
                  <a:lumMod val="75000"/>
                </a:srgbClr>
              </a:solidFill>
            </a:rPr>
            <a:t>Всего:</a:t>
          </a:r>
        </a:p>
        <a:p xmlns:a="http://schemas.openxmlformats.org/drawingml/2006/main">
          <a:pPr algn="ctr"/>
          <a:r>
            <a:rPr lang="ru-RU" sz="1800" b="1" i="1" dirty="0" smtClean="0">
              <a:solidFill>
                <a:srgbClr val="1F497D">
                  <a:lumMod val="75000"/>
                </a:srgbClr>
              </a:solidFill>
            </a:rPr>
            <a:t>25369,8тыс.рублей</a:t>
          </a:r>
          <a:endParaRPr lang="ru-RU" sz="1800" b="1" i="1" dirty="0">
            <a:solidFill>
              <a:srgbClr val="1F497D">
                <a:lumMod val="75000"/>
              </a:srgbClr>
            </a:solidFill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75148-EBC4-435B-90A7-B849EB0530FC}" type="datetimeFigureOut">
              <a:rPr lang="ru-RU" smtClean="0"/>
              <a:pPr/>
              <a:t>21.02.2018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4876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72343B-830F-4BAD-8C62-9864C7B96B9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16707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F23047-4206-41DC-B750-F1318FDDAD80}" type="datetimeFigureOut">
              <a:rPr lang="ru-RU"/>
              <a:pPr>
                <a:defRPr/>
              </a:pPr>
              <a:t>21.02.2018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A0D0FF-ABC7-4B80-AE07-10F80107D6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7B9AD8-FF1E-4AB3-BD32-E2CC6C179039}" type="datetimeFigureOut">
              <a:rPr lang="ru-RU"/>
              <a:pPr>
                <a:defRPr/>
              </a:pPr>
              <a:t>21.02.2018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7DDC78-A292-45AA-A0DF-588B4A5621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B19A03-2045-490A-B570-220C87F1969A}" type="datetimeFigureOut">
              <a:rPr lang="ru-RU"/>
              <a:pPr>
                <a:defRPr/>
              </a:pPr>
              <a:t>21.02.2018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A15F0-BD98-4A42-92AB-2E96C700FF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5285B7-BE59-4A62-B385-71ADE27440BC}" type="datetimeFigureOut">
              <a:rPr lang="ru-RU"/>
              <a:pPr>
                <a:defRPr/>
              </a:pPr>
              <a:t>21.02.2018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97923E-F86E-4456-83FE-5CA1942F4A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BCE274-76C4-4D38-8E00-9D19C8AA6389}" type="datetimeFigureOut">
              <a:rPr lang="ru-RU"/>
              <a:pPr>
                <a:defRPr/>
              </a:pPr>
              <a:t>21.02.2018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49B5A8-0311-458B-AE11-722A893716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D726BE-FD74-4F0B-8EC8-00E7822AE056}" type="datetimeFigureOut">
              <a:rPr lang="ru-RU"/>
              <a:pPr>
                <a:defRPr/>
              </a:pPr>
              <a:t>21.02.2018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22978B-F182-4E6C-B16C-26B4586105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937782-2D76-4E31-A41D-864578F938CA}" type="datetimeFigureOut">
              <a:rPr lang="ru-RU"/>
              <a:pPr>
                <a:defRPr/>
              </a:pPr>
              <a:t>21.02.2018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BB2242-3EA5-44D5-A4AE-CD93CE606E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8705CE-4A5F-488C-865C-1B1C16A9A204}" type="datetimeFigureOut">
              <a:rPr lang="ru-RU"/>
              <a:pPr>
                <a:defRPr/>
              </a:pPr>
              <a:t>21.02.2018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C112D7-00C7-48C5-8CCE-20BCBF4C43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3463C8-6A50-4BFA-8F60-9AE08EE028F4}" type="datetimeFigureOut">
              <a:rPr lang="ru-RU"/>
              <a:pPr>
                <a:defRPr/>
              </a:pPr>
              <a:t>21.02.2018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BFFCD5-CB11-442A-963B-5A2796F1FA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8203ED-725A-49F5-AED8-C758D59BDFF1}" type="datetimeFigureOut">
              <a:rPr lang="ru-RU"/>
              <a:pPr>
                <a:defRPr/>
              </a:pPr>
              <a:t>21.02.2018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FD6E87-08CA-4D11-BF8E-1B43F754FB6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0F1FE4-8549-4D26-BF87-796ADACAEAC3}" type="datetimeFigureOut">
              <a:rPr lang="ru-RU"/>
              <a:pPr>
                <a:defRPr/>
              </a:pPr>
              <a:t>21.02.2018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5A7F75-61BA-49DD-92AD-54616F201D1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5F6B1BB-63D2-4A26-806F-3AC5EFBC04E9}" type="datetimeFigureOut">
              <a:rPr lang="ru-RU"/>
              <a:pPr>
                <a:defRPr/>
              </a:pPr>
              <a:t>21.02.2018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11D3D89-545B-42C8-B520-BCC9F18175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/>
          </a:blip>
          <a:stretch>
            <a:fillRect/>
          </a:stretch>
        </p:blipFill>
        <p:spPr>
          <a:xfrm>
            <a:off x="-36512" y="-27384"/>
            <a:ext cx="9180512" cy="688538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pic>
      <p:sp>
        <p:nvSpPr>
          <p:cNvPr id="13314" name="AutoShape 2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3315" name="AutoShape 4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7" name="Двойные круглые скобки 6"/>
          <p:cNvSpPr/>
          <p:nvPr/>
        </p:nvSpPr>
        <p:spPr>
          <a:xfrm>
            <a:off x="357158" y="928670"/>
            <a:ext cx="8501122" cy="3841420"/>
          </a:xfrm>
          <a:prstGeom prst="bracketPair">
            <a:avLst/>
          </a:prstGeom>
          <a:solidFill>
            <a:srgbClr val="D0D8E8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Исполнение  бюджета </a:t>
            </a:r>
            <a:r>
              <a:rPr lang="ru-RU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Краснокрымского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сельского поселения Мясниковского района за 2016 год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 smtClean="0">
                <a:solidFill>
                  <a:schemeClr val="tx1"/>
                </a:solidFill>
              </a:rPr>
              <a:t> 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Рисунок 16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/>
          </a:blip>
          <a:stretch>
            <a:fillRect/>
          </a:stretch>
        </p:blipFill>
        <p:spPr>
          <a:xfrm>
            <a:off x="-36512" y="-44624"/>
            <a:ext cx="9180512" cy="6885384"/>
          </a:xfrm>
          <a:prstGeom prst="rect">
            <a:avLst/>
          </a:prstGeom>
        </p:spPr>
      </p:pic>
      <p:sp>
        <p:nvSpPr>
          <p:cNvPr id="14340" name="AutoShape 2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4341" name="AutoShape 4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3" name="Двойные круглые скобки 12"/>
          <p:cNvSpPr/>
          <p:nvPr/>
        </p:nvSpPr>
        <p:spPr>
          <a:xfrm>
            <a:off x="528439" y="1209129"/>
            <a:ext cx="3236545" cy="725804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Доходы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тыс. </a:t>
            </a:r>
            <a:r>
              <a:rPr lang="ru-RU" sz="2400" b="1" dirty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рублей</a:t>
            </a:r>
          </a:p>
        </p:txBody>
      </p:sp>
      <p:sp>
        <p:nvSpPr>
          <p:cNvPr id="14" name="Двойные круглые скобки 13"/>
          <p:cNvSpPr/>
          <p:nvPr/>
        </p:nvSpPr>
        <p:spPr>
          <a:xfrm>
            <a:off x="5644182" y="1209129"/>
            <a:ext cx="3096344" cy="725804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Расходы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тыс. </a:t>
            </a:r>
            <a:r>
              <a:rPr lang="ru-RU" sz="2400" b="1" dirty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рублей</a:t>
            </a:r>
          </a:p>
        </p:txBody>
      </p:sp>
      <p:graphicFrame>
        <p:nvGraphicFramePr>
          <p:cNvPr id="15" name="Диаграмма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25659610"/>
              </p:ext>
            </p:extLst>
          </p:nvPr>
        </p:nvGraphicFramePr>
        <p:xfrm>
          <a:off x="3924300" y="3213100"/>
          <a:ext cx="4562475" cy="2679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6" name="Диаграмма 6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26044169"/>
              </p:ext>
            </p:extLst>
          </p:nvPr>
        </p:nvGraphicFramePr>
        <p:xfrm>
          <a:off x="395287" y="3564152"/>
          <a:ext cx="4367212" cy="24971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4350" name="AutoShape 73"/>
          <p:cNvSpPr>
            <a:spLocks noChangeArrowheads="1"/>
          </p:cNvSpPr>
          <p:nvPr/>
        </p:nvSpPr>
        <p:spPr bwMode="auto">
          <a:xfrm rot="10800000">
            <a:off x="395288" y="2924175"/>
            <a:ext cx="792162" cy="2663825"/>
          </a:xfrm>
          <a:prstGeom prst="upArrow">
            <a:avLst>
              <a:gd name="adj1" fmla="val 50000"/>
              <a:gd name="adj2" fmla="val 84068"/>
            </a:avLst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227796" y="3860799"/>
            <a:ext cx="1258888" cy="576263"/>
          </a:xfrm>
          <a:prstGeom prst="roundRect">
            <a:avLst>
              <a:gd name="adj" fmla="val 0"/>
            </a:avLst>
          </a:prstGeom>
          <a:solidFill>
            <a:schemeClr val="bg1">
              <a:alpha val="55000"/>
            </a:schemeClr>
          </a:solidFill>
          <a:ln>
            <a:noFill/>
          </a:ln>
          <a:effec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Снижение на 12,0%</a:t>
            </a:r>
            <a:endParaRPr lang="ru-RU" sz="1400" dirty="0">
              <a:solidFill>
                <a:schemeClr val="tx1"/>
              </a:solidFill>
              <a:latin typeface="Arial Black" pitchFamily="34" charset="0"/>
              <a:cs typeface="Arial" charset="0"/>
            </a:endParaRPr>
          </a:p>
        </p:txBody>
      </p:sp>
      <p:sp>
        <p:nvSpPr>
          <p:cNvPr id="14352" name="AutoShape 74"/>
          <p:cNvSpPr>
            <a:spLocks noChangeArrowheads="1"/>
          </p:cNvSpPr>
          <p:nvPr/>
        </p:nvSpPr>
        <p:spPr bwMode="auto">
          <a:xfrm>
            <a:off x="7885113" y="2924175"/>
            <a:ext cx="792162" cy="2663825"/>
          </a:xfrm>
          <a:prstGeom prst="upArrow">
            <a:avLst>
              <a:gd name="adj1" fmla="val 50000"/>
              <a:gd name="adj2" fmla="val 84068"/>
            </a:avLst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7683500" y="3929066"/>
            <a:ext cx="1460500" cy="641350"/>
          </a:xfrm>
          <a:prstGeom prst="roundRect">
            <a:avLst/>
          </a:prstGeom>
          <a:solidFill>
            <a:schemeClr val="bg1">
              <a:alpha val="55000"/>
            </a:schemeClr>
          </a:solidFill>
          <a:ln>
            <a:noFill/>
          </a:ln>
          <a:effec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Увеличение на 2,0%</a:t>
            </a:r>
            <a:endParaRPr lang="ru-RU" sz="1400" dirty="0">
              <a:solidFill>
                <a:schemeClr val="tx1"/>
              </a:solidFill>
              <a:latin typeface="Arial Black" pitchFamily="34" charset="0"/>
              <a:cs typeface="Arial" charset="0"/>
            </a:endParaRP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0" y="214290"/>
            <a:ext cx="7847013" cy="0"/>
          </a:xfrm>
          <a:prstGeom prst="line">
            <a:avLst/>
          </a:prstGeom>
          <a:ln w="38100">
            <a:solidFill>
              <a:schemeClr val="bg1"/>
            </a:solidFill>
          </a:ln>
          <a:effectLst>
            <a:outerShdw blurRad="50800" dist="38100" dir="2700000" algn="tl" rotWithShape="0">
              <a:schemeClr val="tx1">
                <a:alpha val="4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Прямоугольник 20"/>
          <p:cNvSpPr/>
          <p:nvPr/>
        </p:nvSpPr>
        <p:spPr>
          <a:xfrm>
            <a:off x="5929322" y="285728"/>
            <a:ext cx="3214678" cy="33855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Бюджет - 2016</a:t>
            </a: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0" y="2357430"/>
            <a:ext cx="1714480" cy="576263"/>
          </a:xfrm>
          <a:prstGeom prst="roundRect">
            <a:avLst/>
          </a:prstGeom>
          <a:solidFill>
            <a:schemeClr val="bg1">
              <a:alpha val="55000"/>
            </a:schemeClr>
          </a:solidFill>
          <a:ln>
            <a:noFill/>
          </a:ln>
          <a:effec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2 915,4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 тыс. руб.</a:t>
            </a:r>
            <a:endParaRPr lang="ru-RU" sz="1400" dirty="0">
              <a:solidFill>
                <a:schemeClr val="tx1"/>
              </a:solidFill>
              <a:latin typeface="Arial Black" pitchFamily="34" charset="0"/>
              <a:cs typeface="Arial" charset="0"/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7429520" y="2357430"/>
            <a:ext cx="1714480" cy="576263"/>
          </a:xfrm>
          <a:prstGeom prst="roundRect">
            <a:avLst/>
          </a:prstGeom>
          <a:solidFill>
            <a:schemeClr val="bg1">
              <a:alpha val="55000"/>
            </a:schemeClr>
          </a:solidFill>
          <a:ln>
            <a:noFill/>
          </a:ln>
          <a:effec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487,9тыс. руб.</a:t>
            </a:r>
            <a:endParaRPr lang="ru-RU" sz="1400" dirty="0">
              <a:solidFill>
                <a:schemeClr val="tx1"/>
              </a:solidFill>
              <a:latin typeface="Arial Black" pitchFamily="34" charset="0"/>
              <a:cs typeface="Arial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0" y="285728"/>
            <a:ext cx="1785918" cy="33855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Доходы</a:t>
            </a:r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 rot="5400000">
            <a:off x="964393" y="3536140"/>
            <a:ext cx="6572272" cy="7143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5" grpId="0">
        <p:bldAsOne/>
      </p:bldGraphic>
      <p:bldGraphic spid="16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/>
          </a:blip>
          <a:stretch>
            <a:fillRect/>
          </a:stretch>
        </p:blipFill>
        <p:spPr>
          <a:xfrm>
            <a:off x="0" y="-357214"/>
            <a:ext cx="9180512" cy="6885384"/>
          </a:xfrm>
          <a:prstGeom prst="rect">
            <a:avLst/>
          </a:prstGeom>
        </p:spPr>
      </p:pic>
      <p:sp>
        <p:nvSpPr>
          <p:cNvPr id="6" name="AutoShape 2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7" name="AutoShape 4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9" name="Rectangle 27"/>
          <p:cNvSpPr>
            <a:spLocks noChangeArrowheads="1"/>
          </p:cNvSpPr>
          <p:nvPr/>
        </p:nvSpPr>
        <p:spPr bwMode="auto">
          <a:xfrm>
            <a:off x="0" y="2147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2" name="Двойные круглые скобки 11"/>
          <p:cNvSpPr/>
          <p:nvPr/>
        </p:nvSpPr>
        <p:spPr>
          <a:xfrm>
            <a:off x="1115616" y="836712"/>
            <a:ext cx="6984776" cy="725804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Расходы бюджета </a:t>
            </a:r>
            <a:r>
              <a:rPr lang="ru-RU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Краснокрымского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сельского поселения Мясниковского района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(тыс. руб.)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AutoShape 74"/>
          <p:cNvSpPr>
            <a:spLocks noChangeArrowheads="1"/>
          </p:cNvSpPr>
          <p:nvPr/>
        </p:nvSpPr>
        <p:spPr bwMode="auto">
          <a:xfrm>
            <a:off x="4406102" y="3171689"/>
            <a:ext cx="792162" cy="2663825"/>
          </a:xfrm>
          <a:prstGeom prst="upArrow">
            <a:avLst>
              <a:gd name="adj1" fmla="val 50000"/>
              <a:gd name="adj2" fmla="val 84068"/>
            </a:avLst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4071934" y="4000504"/>
            <a:ext cx="1460500" cy="641350"/>
          </a:xfrm>
          <a:prstGeom prst="roundRect">
            <a:avLst/>
          </a:prstGeom>
          <a:solidFill>
            <a:schemeClr val="bg1">
              <a:alpha val="55000"/>
            </a:schemeClr>
          </a:solidFill>
          <a:ln>
            <a:noFill/>
          </a:ln>
          <a:effec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рост на </a:t>
            </a:r>
            <a:r>
              <a:rPr lang="ru-RU" sz="2000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2%</a:t>
            </a:r>
            <a:endParaRPr lang="ru-RU" sz="2000" dirty="0">
              <a:solidFill>
                <a:schemeClr val="tx1"/>
              </a:solidFill>
              <a:latin typeface="Arial Black" pitchFamily="34" charset="0"/>
              <a:cs typeface="Arial" charset="0"/>
            </a:endParaRP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0" y="214290"/>
            <a:ext cx="7847013" cy="0"/>
          </a:xfrm>
          <a:prstGeom prst="line">
            <a:avLst/>
          </a:prstGeom>
          <a:ln w="38100">
            <a:solidFill>
              <a:schemeClr val="bg1"/>
            </a:solidFill>
          </a:ln>
          <a:effectLst>
            <a:outerShdw blurRad="50800" dist="38100" dir="2700000" algn="tl" rotWithShape="0">
              <a:schemeClr val="tx1">
                <a:alpha val="4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рямоугольник 19"/>
          <p:cNvSpPr/>
          <p:nvPr/>
        </p:nvSpPr>
        <p:spPr>
          <a:xfrm>
            <a:off x="5929322" y="285728"/>
            <a:ext cx="3214678" cy="33855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Бюджет - 2016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4000496" y="2500306"/>
            <a:ext cx="1714480" cy="576263"/>
          </a:xfrm>
          <a:prstGeom prst="roundRect">
            <a:avLst/>
          </a:prstGeom>
          <a:solidFill>
            <a:schemeClr val="bg1">
              <a:alpha val="55000"/>
            </a:schemeClr>
          </a:solidFill>
          <a:ln>
            <a:noFill/>
          </a:ln>
          <a:effec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900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487,9 тыс. руб.</a:t>
            </a:r>
            <a:endParaRPr lang="ru-RU" sz="1900" dirty="0">
              <a:solidFill>
                <a:schemeClr val="tx1"/>
              </a:solidFill>
              <a:latin typeface="Arial Black" pitchFamily="34" charset="0"/>
              <a:cs typeface="Arial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0" y="285728"/>
            <a:ext cx="1785918" cy="33855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Расходы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000760" y="2643182"/>
            <a:ext cx="2286016" cy="280076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200" b="1" dirty="0" smtClean="0"/>
              <a:t>175,0 тыс. руб.  - из Областного бюджета (0,7%)</a:t>
            </a:r>
          </a:p>
          <a:p>
            <a:endParaRPr lang="ru-RU" sz="2200" b="1" dirty="0" smtClean="0"/>
          </a:p>
          <a:p>
            <a:endParaRPr lang="ru-RU" sz="2200" b="1" dirty="0" smtClean="0"/>
          </a:p>
          <a:p>
            <a:r>
              <a:rPr lang="ru-RU" sz="2200" b="1" dirty="0" smtClean="0"/>
              <a:t>25194,8 тыс. руб. - из местного  бюджета (99,3%)</a:t>
            </a:r>
            <a:endParaRPr lang="ru-RU" sz="2200" b="1" dirty="0"/>
          </a:p>
        </p:txBody>
      </p:sp>
      <p:graphicFrame>
        <p:nvGraphicFramePr>
          <p:cNvPr id="25" name="Диаграмма 24"/>
          <p:cNvGraphicFramePr/>
          <p:nvPr>
            <p:extLst>
              <p:ext uri="{D42A27DB-BD31-4B8C-83A1-F6EECF244321}">
                <p14:modId xmlns:p14="http://schemas.microsoft.com/office/powerpoint/2010/main" val="744668817"/>
              </p:ext>
            </p:extLst>
          </p:nvPr>
        </p:nvGraphicFramePr>
        <p:xfrm>
          <a:off x="-214346" y="2285992"/>
          <a:ext cx="4405322" cy="33893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Рисунок 29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/>
          </a:blip>
          <a:stretch>
            <a:fillRect/>
          </a:stretch>
        </p:blipFill>
        <p:spPr>
          <a:xfrm>
            <a:off x="-36512" y="-44624"/>
            <a:ext cx="9180512" cy="6885384"/>
          </a:xfrm>
          <a:prstGeom prst="rect">
            <a:avLst/>
          </a:prstGeom>
        </p:spPr>
      </p:pic>
      <p:graphicFrame>
        <p:nvGraphicFramePr>
          <p:cNvPr id="34" name="Схема 33"/>
          <p:cNvGraphicFramePr/>
          <p:nvPr>
            <p:extLst>
              <p:ext uri="{D42A27DB-BD31-4B8C-83A1-F6EECF244321}">
                <p14:modId xmlns:p14="http://schemas.microsoft.com/office/powerpoint/2010/main" val="915423766"/>
              </p:ext>
            </p:extLst>
          </p:nvPr>
        </p:nvGraphicFramePr>
        <p:xfrm>
          <a:off x="0" y="1397000"/>
          <a:ext cx="9144000" cy="5175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1" name="Двойные круглые скобки 30"/>
          <p:cNvSpPr/>
          <p:nvPr/>
        </p:nvSpPr>
        <p:spPr>
          <a:xfrm>
            <a:off x="1000100" y="634454"/>
            <a:ext cx="6858048" cy="725804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Программно – целевой метод планирования</a:t>
            </a:r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>
            <a:off x="0" y="90050"/>
            <a:ext cx="7847013" cy="0"/>
          </a:xfrm>
          <a:prstGeom prst="line">
            <a:avLst/>
          </a:prstGeom>
          <a:ln w="38100">
            <a:solidFill>
              <a:schemeClr val="bg1"/>
            </a:solidFill>
          </a:ln>
          <a:effectLst>
            <a:outerShdw blurRad="50800" dist="38100" dir="2700000" algn="tl" rotWithShape="0">
              <a:schemeClr val="tx1">
                <a:alpha val="4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Прямоугольник 32"/>
          <p:cNvSpPr/>
          <p:nvPr/>
        </p:nvSpPr>
        <p:spPr>
          <a:xfrm>
            <a:off x="5929322" y="161488"/>
            <a:ext cx="3214678" cy="33855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Бюджет - 2016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0" y="142852"/>
            <a:ext cx="1785918" cy="33855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Расходы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/>
          </a:blip>
          <a:stretch>
            <a:fillRect/>
          </a:stretch>
        </p:blipFill>
        <p:spPr>
          <a:xfrm>
            <a:off x="-36512" y="-44624"/>
            <a:ext cx="9180512" cy="6885384"/>
          </a:xfrm>
          <a:prstGeom prst="rect">
            <a:avLst/>
          </a:prstGeom>
        </p:spPr>
      </p:pic>
      <p:cxnSp>
        <p:nvCxnSpPr>
          <p:cNvPr id="9" name="Прямая соединительная линия 8"/>
          <p:cNvCxnSpPr/>
          <p:nvPr/>
        </p:nvCxnSpPr>
        <p:spPr>
          <a:xfrm>
            <a:off x="0" y="90050"/>
            <a:ext cx="7847013" cy="0"/>
          </a:xfrm>
          <a:prstGeom prst="line">
            <a:avLst/>
          </a:prstGeom>
          <a:ln w="38100">
            <a:solidFill>
              <a:schemeClr val="bg1"/>
            </a:solidFill>
          </a:ln>
          <a:effectLst>
            <a:outerShdw blurRad="50800" dist="38100" dir="2700000" algn="tl" rotWithShape="0">
              <a:schemeClr val="tx1">
                <a:alpha val="4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3" name="AutoShape 2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054" name="AutoShape 4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8" name="Двойные круглые скобки 7"/>
          <p:cNvSpPr/>
          <p:nvPr/>
        </p:nvSpPr>
        <p:spPr>
          <a:xfrm>
            <a:off x="0" y="571480"/>
            <a:ext cx="9144000" cy="785818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100" b="1" dirty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Структура </a:t>
            </a:r>
            <a:r>
              <a:rPr lang="ru-RU" sz="21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расходов бюджета </a:t>
            </a:r>
            <a:r>
              <a:rPr lang="ru-RU" sz="2100" b="1" dirty="0" err="1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Краснокрымского</a:t>
            </a:r>
            <a:r>
              <a:rPr lang="ru-RU" sz="21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 </a:t>
            </a:r>
            <a:r>
              <a:rPr lang="ru-RU" sz="21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сельского поселения Мясниковского района в </a:t>
            </a:r>
            <a:r>
              <a:rPr lang="ru-RU" sz="21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2016 </a:t>
            </a:r>
            <a:r>
              <a:rPr lang="ru-RU" sz="21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году </a:t>
            </a:r>
            <a:r>
              <a:rPr lang="ru-RU" sz="21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(</a:t>
            </a:r>
            <a:r>
              <a:rPr lang="ru-RU" sz="21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тыс</a:t>
            </a:r>
            <a:r>
              <a:rPr lang="ru-RU" sz="21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. </a:t>
            </a:r>
            <a:r>
              <a:rPr lang="ru-RU" sz="21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руб.)</a:t>
            </a:r>
            <a:endParaRPr lang="ru-RU" sz="2100" b="1" dirty="0">
              <a:solidFill>
                <a:schemeClr val="tx1"/>
              </a:solidFill>
              <a:latin typeface="Arial Black" pitchFamily="34" charset="0"/>
              <a:cs typeface="Arial" charset="0"/>
            </a:endParaRPr>
          </a:p>
        </p:txBody>
      </p:sp>
      <p:sp>
        <p:nvSpPr>
          <p:cNvPr id="2058" name="Rectangle 27"/>
          <p:cNvSpPr>
            <a:spLocks noChangeArrowheads="1"/>
          </p:cNvSpPr>
          <p:nvPr/>
        </p:nvSpPr>
        <p:spPr bwMode="auto">
          <a:xfrm>
            <a:off x="0" y="2147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graphicFrame>
        <p:nvGraphicFramePr>
          <p:cNvPr id="10" name="Диаграмма 9"/>
          <p:cNvGraphicFramePr/>
          <p:nvPr>
            <p:extLst>
              <p:ext uri="{D42A27DB-BD31-4B8C-83A1-F6EECF244321}">
                <p14:modId xmlns:p14="http://schemas.microsoft.com/office/powerpoint/2010/main" val="980594084"/>
              </p:ext>
            </p:extLst>
          </p:nvPr>
        </p:nvGraphicFramePr>
        <p:xfrm>
          <a:off x="-142908" y="1142984"/>
          <a:ext cx="9286908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5929322" y="161488"/>
            <a:ext cx="3214678" cy="33855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Бюджет - </a:t>
            </a: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2016</a:t>
            </a:r>
            <a:endParaRPr lang="ru-RU" sz="1600" b="1" cap="all" dirty="0" smtClean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uFill>
                <a:solidFill>
                  <a:schemeClr val="accent4">
                    <a:lumMod val="50000"/>
                  </a:schemeClr>
                </a:solidFill>
              </a:uFill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0" y="142852"/>
            <a:ext cx="1785918" cy="33855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Расходы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3318</TotalTime>
  <Words>186</Words>
  <Application>Microsoft Office PowerPoint</Application>
  <PresentationFormat>Экран (4:3)</PresentationFormat>
  <Paragraphs>56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Роза</dc:creator>
  <cp:lastModifiedBy>user</cp:lastModifiedBy>
  <cp:revision>502</cp:revision>
  <cp:lastPrinted>2018-02-20T20:37:05Z</cp:lastPrinted>
  <dcterms:created xsi:type="dcterms:W3CDTF">2013-02-28T17:57:35Z</dcterms:created>
  <dcterms:modified xsi:type="dcterms:W3CDTF">2018-02-21T10:10:54Z</dcterms:modified>
</cp:coreProperties>
</file>